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43"/>
  </p:notesMasterIdLst>
  <p:handoutMasterIdLst>
    <p:handoutMasterId r:id="rId44"/>
  </p:handoutMasterIdLst>
  <p:sldIdLst>
    <p:sldId id="282" r:id="rId2"/>
    <p:sldId id="279" r:id="rId3"/>
    <p:sldId id="311" r:id="rId4"/>
    <p:sldId id="324" r:id="rId5"/>
    <p:sldId id="281" r:id="rId6"/>
    <p:sldId id="315" r:id="rId7"/>
    <p:sldId id="263" r:id="rId8"/>
    <p:sldId id="264" r:id="rId9"/>
    <p:sldId id="325" r:id="rId10"/>
    <p:sldId id="334" r:id="rId11"/>
    <p:sldId id="326" r:id="rId12"/>
    <p:sldId id="312" r:id="rId13"/>
    <p:sldId id="313" r:id="rId14"/>
    <p:sldId id="265" r:id="rId15"/>
    <p:sldId id="306" r:id="rId16"/>
    <p:sldId id="285" r:id="rId17"/>
    <p:sldId id="266" r:id="rId18"/>
    <p:sldId id="267" r:id="rId19"/>
    <p:sldId id="330" r:id="rId20"/>
    <p:sldId id="328" r:id="rId21"/>
    <p:sldId id="316" r:id="rId22"/>
    <p:sldId id="317" r:id="rId23"/>
    <p:sldId id="318" r:id="rId24"/>
    <p:sldId id="331" r:id="rId25"/>
    <p:sldId id="299" r:id="rId26"/>
    <p:sldId id="300" r:id="rId27"/>
    <p:sldId id="301" r:id="rId28"/>
    <p:sldId id="302" r:id="rId29"/>
    <p:sldId id="303" r:id="rId30"/>
    <p:sldId id="304" r:id="rId31"/>
    <p:sldId id="294" r:id="rId32"/>
    <p:sldId id="272" r:id="rId33"/>
    <p:sldId id="347" r:id="rId34"/>
    <p:sldId id="335" r:id="rId35"/>
    <p:sldId id="336" r:id="rId36"/>
    <p:sldId id="338" r:id="rId37"/>
    <p:sldId id="337" r:id="rId38"/>
    <p:sldId id="339" r:id="rId39"/>
    <p:sldId id="340" r:id="rId40"/>
    <p:sldId id="344" r:id="rId41"/>
    <p:sldId id="345" r:id="rId4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5F5F5F"/>
    <a:srgbClr val="33CC33"/>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64"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Tax Amounts within</a:t>
            </a:r>
            <a:r>
              <a:rPr lang="en-US" baseline="0" dirty="0"/>
              <a:t> Akron School District Town of Newstead 2019</a:t>
            </a:r>
            <a:endParaRPr lang="en-US" dirty="0"/>
          </a:p>
        </c:rich>
      </c:tx>
      <c:overlay val="0"/>
    </c:title>
    <c:autoTitleDeleted val="0"/>
    <c:plotArea>
      <c:layout>
        <c:manualLayout>
          <c:layoutTarget val="inner"/>
          <c:xMode val="edge"/>
          <c:yMode val="edge"/>
          <c:x val="2.8922638546270757E-3"/>
          <c:y val="0.25442857221135456"/>
          <c:w val="0.63880566355364943"/>
          <c:h val="0.71708644978876601"/>
        </c:manualLayout>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7138157295428122"/>
          <c:y val="0.39210516222006697"/>
          <c:w val="1.7241383211463301E-2"/>
          <c:h val="8.1967213114754103E-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0"/>
          <c:y val="0.27303258967629046"/>
          <c:w val="0.63276538962041506"/>
          <c:h val="0.69456000291630215"/>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78698934691987033"/>
          <c:y val="0.32054972295129774"/>
          <c:w val="0.184999448598337"/>
          <c:h val="0.50230314960629918"/>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Town of Newstead Tax Rates 2019-2020 Akron School</a:t>
            </a:r>
          </a:p>
        </c:rich>
      </c:tx>
      <c:overlay val="0"/>
    </c:title>
    <c:autoTitleDeleted val="0"/>
    <c:plotArea>
      <c:layout/>
      <c:pieChart>
        <c:varyColors val="1"/>
        <c:ser>
          <c:idx val="0"/>
          <c:order val="0"/>
          <c:tx>
            <c:strRef>
              <c:f>Sheet1!$B$1</c:f>
              <c:strCache>
                <c:ptCount val="1"/>
                <c:pt idx="0">
                  <c:v>Tax Rates</c:v>
                </c:pt>
              </c:strCache>
            </c:strRef>
          </c:tx>
          <c:cat>
            <c:strRef>
              <c:f>Sheet1!$A$2:$A$7</c:f>
              <c:strCache>
                <c:ptCount val="6"/>
                <c:pt idx="0">
                  <c:v>Town</c:v>
                </c:pt>
                <c:pt idx="1">
                  <c:v>County</c:v>
                </c:pt>
                <c:pt idx="2">
                  <c:v>Akron School</c:v>
                </c:pt>
                <c:pt idx="3">
                  <c:v>Akron Village</c:v>
                </c:pt>
                <c:pt idx="4">
                  <c:v>Highway</c:v>
                </c:pt>
                <c:pt idx="5">
                  <c:v>Fire Protection</c:v>
                </c:pt>
              </c:strCache>
            </c:strRef>
          </c:cat>
          <c:val>
            <c:numRef>
              <c:f>Sheet1!$B$2:$B$7</c:f>
              <c:numCache>
                <c:formatCode>General</c:formatCode>
                <c:ptCount val="6"/>
                <c:pt idx="0">
                  <c:v>1.6421300000000001</c:v>
                </c:pt>
                <c:pt idx="1">
                  <c:v>5.2987799999999998</c:v>
                </c:pt>
                <c:pt idx="2">
                  <c:v>16.240192</c:v>
                </c:pt>
                <c:pt idx="3">
                  <c:v>7.2689000000000004</c:v>
                </c:pt>
                <c:pt idx="4">
                  <c:v>0.35675000000000001</c:v>
                </c:pt>
                <c:pt idx="5">
                  <c:v>1.2461599999999999</c:v>
                </c:pt>
              </c:numCache>
            </c:numRef>
          </c:val>
          <c:extLst>
            <c:ext xmlns:c16="http://schemas.microsoft.com/office/drawing/2014/chart" uri="{C3380CC4-5D6E-409C-BE32-E72D297353CC}">
              <c16:uniqueId val="{00000000-E0B3-46C1-B22E-CE2EF6F9AA25}"/>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eaLnBrk="1" hangingPunct="1">
              <a:defRPr sz="1200">
                <a:latin typeface="Arial" charset="0"/>
              </a:defRPr>
            </a:lvl1pPr>
          </a:lstStyle>
          <a:p>
            <a:pPr>
              <a:defRPr/>
            </a:pPr>
            <a:endParaRPr lang="en-US"/>
          </a:p>
        </p:txBody>
      </p:sp>
      <p:sp>
        <p:nvSpPr>
          <p:cNvPr id="31747" name="Rectangle 3"/>
          <p:cNvSpPr>
            <a:spLocks noGrp="1" noChangeArrowheads="1"/>
          </p:cNvSpPr>
          <p:nvPr>
            <p:ph type="dt" sz="quarter" idx="1"/>
          </p:nvPr>
        </p:nvSpPr>
        <p:spPr bwMode="auto">
          <a:xfrm>
            <a:off x="3885579" y="0"/>
            <a:ext cx="2972421"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atin typeface="Arial" charset="0"/>
              </a:defRPr>
            </a:lvl1pPr>
          </a:lstStyle>
          <a:p>
            <a:pPr>
              <a:defRPr/>
            </a:pPr>
            <a:endParaRPr lang="en-US"/>
          </a:p>
        </p:txBody>
      </p:sp>
      <p:sp>
        <p:nvSpPr>
          <p:cNvPr id="31748" name="Rectangle 4"/>
          <p:cNvSpPr>
            <a:spLocks noGrp="1" noChangeArrowheads="1"/>
          </p:cNvSpPr>
          <p:nvPr>
            <p:ph type="ftr" sz="quarter" idx="2"/>
          </p:nvPr>
        </p:nvSpPr>
        <p:spPr bwMode="auto">
          <a:xfrm>
            <a:off x="1" y="8831264"/>
            <a:ext cx="2972421"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eaLnBrk="1" hangingPunct="1">
              <a:defRPr sz="1200">
                <a:latin typeface="Arial" charset="0"/>
              </a:defRPr>
            </a:lvl1pPr>
          </a:lstStyle>
          <a:p>
            <a:pPr>
              <a:defRPr/>
            </a:pPr>
            <a:r>
              <a:rPr lang="en-US"/>
              <a:t>adm</a:t>
            </a:r>
          </a:p>
        </p:txBody>
      </p:sp>
      <p:sp>
        <p:nvSpPr>
          <p:cNvPr id="31749" name="Rectangle 5"/>
          <p:cNvSpPr>
            <a:spLocks noGrp="1" noChangeArrowheads="1"/>
          </p:cNvSpPr>
          <p:nvPr>
            <p:ph type="sldNum" sz="quarter" idx="3"/>
          </p:nvPr>
        </p:nvSpPr>
        <p:spPr bwMode="auto">
          <a:xfrm>
            <a:off x="3885579" y="8831264"/>
            <a:ext cx="2972421" cy="4651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atin typeface="Arial" charset="0"/>
              </a:defRPr>
            </a:lvl1pPr>
          </a:lstStyle>
          <a:p>
            <a:pPr>
              <a:defRPr/>
            </a:pPr>
            <a:fld id="{DDC70D02-AE14-4DB5-8686-DA0703C79157}" type="slidenum">
              <a:rPr lang="en-US"/>
              <a:pPr>
                <a:defRPr/>
              </a:pPr>
              <a:t>‹#›</a:t>
            </a:fld>
            <a:endParaRPr lang="en-US" dirty="0"/>
          </a:p>
        </p:txBody>
      </p:sp>
    </p:spTree>
    <p:extLst>
      <p:ext uri="{BB962C8B-B14F-4D97-AF65-F5344CB8AC3E}">
        <p14:creationId xmlns:p14="http://schemas.microsoft.com/office/powerpoint/2010/main" val="37543392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0"/>
            <a:ext cx="2972421"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defTabSz="933450" eaLnBrk="1" hangingPunct="1">
              <a:defRPr sz="1200">
                <a:latin typeface="Arial" charset="0"/>
              </a:defRPr>
            </a:lvl1pPr>
          </a:lstStyle>
          <a:p>
            <a:pPr>
              <a:defRPr/>
            </a:pPr>
            <a:endParaRPr lang="en-US"/>
          </a:p>
        </p:txBody>
      </p:sp>
      <p:sp>
        <p:nvSpPr>
          <p:cNvPr id="41987" name="Rectangle 3"/>
          <p:cNvSpPr>
            <a:spLocks noGrp="1" noChangeArrowheads="1"/>
          </p:cNvSpPr>
          <p:nvPr>
            <p:ph type="dt" idx="1"/>
          </p:nvPr>
        </p:nvSpPr>
        <p:spPr bwMode="auto">
          <a:xfrm>
            <a:off x="3884027" y="0"/>
            <a:ext cx="2972421" cy="4651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90" name="Rectangle 6"/>
          <p:cNvSpPr>
            <a:spLocks noGrp="1" noChangeArrowheads="1"/>
          </p:cNvSpPr>
          <p:nvPr>
            <p:ph type="ftr" sz="quarter" idx="4"/>
          </p:nvPr>
        </p:nvSpPr>
        <p:spPr bwMode="auto">
          <a:xfrm>
            <a:off x="1" y="8829675"/>
            <a:ext cx="2972421" cy="46513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defTabSz="933450" eaLnBrk="1" hangingPunct="1">
              <a:defRPr sz="1200">
                <a:latin typeface="Arial" charset="0"/>
              </a:defRPr>
            </a:lvl1pPr>
          </a:lstStyle>
          <a:p>
            <a:pPr>
              <a:defRPr/>
            </a:pPr>
            <a:r>
              <a:rPr lang="en-US"/>
              <a:t>adm</a:t>
            </a:r>
          </a:p>
        </p:txBody>
      </p:sp>
      <p:sp>
        <p:nvSpPr>
          <p:cNvPr id="41991" name="Rectangle 7"/>
          <p:cNvSpPr>
            <a:spLocks noGrp="1" noChangeArrowheads="1"/>
          </p:cNvSpPr>
          <p:nvPr>
            <p:ph type="sldNum" sz="quarter" idx="5"/>
          </p:nvPr>
        </p:nvSpPr>
        <p:spPr bwMode="auto">
          <a:xfrm>
            <a:off x="3884027" y="8829675"/>
            <a:ext cx="2972421" cy="465138"/>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atin typeface="Arial" charset="0"/>
              </a:defRPr>
            </a:lvl1pPr>
          </a:lstStyle>
          <a:p>
            <a:pPr>
              <a:defRPr/>
            </a:pPr>
            <a:fld id="{7D1B7875-DDC0-4589-AB78-BCA07537AA4A}" type="slidenum">
              <a:rPr lang="en-US"/>
              <a:pPr>
                <a:defRPr/>
              </a:pPr>
              <a:t>‹#›</a:t>
            </a:fld>
            <a:endParaRPr lang="en-US" dirty="0"/>
          </a:p>
        </p:txBody>
      </p:sp>
    </p:spTree>
    <p:extLst>
      <p:ext uri="{BB962C8B-B14F-4D97-AF65-F5344CB8AC3E}">
        <p14:creationId xmlns:p14="http://schemas.microsoft.com/office/powerpoint/2010/main" val="108522706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en-US" b="1">
                <a:solidFill>
                  <a:srgbClr val="FF3300"/>
                </a:solidFill>
              </a:rPr>
              <a:t>The Assessor </a:t>
            </a:r>
            <a:r>
              <a:rPr lang="en-US" b="1" u="sng">
                <a:solidFill>
                  <a:srgbClr val="FF3300"/>
                </a:solidFill>
              </a:rPr>
              <a:t>DOES NOT</a:t>
            </a:r>
            <a:r>
              <a:rPr lang="en-US" b="1">
                <a:solidFill>
                  <a:srgbClr val="FF3300"/>
                </a:solidFill>
              </a:rPr>
              <a:t> set the tax rate . . .</a:t>
            </a:r>
          </a:p>
          <a:p>
            <a:pPr eaLnBrk="1" hangingPunct="1"/>
            <a:endParaRPr lang="en-US" b="1">
              <a:solidFill>
                <a:srgbClr val="FF33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pPr eaLnBrk="1" hangingPunct="1"/>
            <a:r>
              <a:rPr lang="en-US" sz="1400">
                <a:solidFill>
                  <a:srgbClr val="FF3300"/>
                </a:solidFill>
              </a:rPr>
              <a:t>This results in some people paying more than their fair share and some people paying less!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adm</a:t>
            </a:r>
          </a:p>
        </p:txBody>
      </p:sp>
      <p:sp>
        <p:nvSpPr>
          <p:cNvPr id="6" name="Slide Number Placeholder 5"/>
          <p:cNvSpPr>
            <a:spLocks noGrp="1"/>
          </p:cNvSpPr>
          <p:nvPr>
            <p:ph type="sldNum" sz="quarter" idx="12"/>
          </p:nvPr>
        </p:nvSpPr>
        <p:spPr/>
        <p:txBody>
          <a:bodyPr/>
          <a:lstStyle>
            <a:lvl1pPr>
              <a:defRPr/>
            </a:lvl1pPr>
          </a:lstStyle>
          <a:p>
            <a:pPr>
              <a:defRPr/>
            </a:pPr>
            <a:fld id="{65585A96-27B9-4AD9-B22B-A08E2ECD5500}" type="slidenum">
              <a:rPr lang="en-US"/>
              <a:pPr>
                <a:defRPr/>
              </a:pPr>
              <a:t>‹#›</a:t>
            </a:fld>
            <a:endParaRPr lang="en-US" dirty="0"/>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adm</a:t>
            </a:r>
          </a:p>
        </p:txBody>
      </p:sp>
      <p:sp>
        <p:nvSpPr>
          <p:cNvPr id="6" name="Slide Number Placeholder 5"/>
          <p:cNvSpPr>
            <a:spLocks noGrp="1"/>
          </p:cNvSpPr>
          <p:nvPr>
            <p:ph type="sldNum" sz="quarter" idx="12"/>
          </p:nvPr>
        </p:nvSpPr>
        <p:spPr/>
        <p:txBody>
          <a:bodyPr/>
          <a:lstStyle>
            <a:lvl1pPr>
              <a:defRPr/>
            </a:lvl1pPr>
          </a:lstStyle>
          <a:p>
            <a:pPr>
              <a:defRPr/>
            </a:pPr>
            <a:fld id="{F2D66D37-81FD-490E-9235-276CD9D89728}" type="slidenum">
              <a:rPr lang="en-US"/>
              <a:pPr>
                <a:defRPr/>
              </a:pPr>
              <a:t>‹#›</a:t>
            </a:fld>
            <a:endParaRPr lang="en-US" dirty="0"/>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adm</a:t>
            </a:r>
          </a:p>
        </p:txBody>
      </p:sp>
      <p:sp>
        <p:nvSpPr>
          <p:cNvPr id="6" name="Slide Number Placeholder 5"/>
          <p:cNvSpPr>
            <a:spLocks noGrp="1"/>
          </p:cNvSpPr>
          <p:nvPr>
            <p:ph type="sldNum" sz="quarter" idx="12"/>
          </p:nvPr>
        </p:nvSpPr>
        <p:spPr/>
        <p:txBody>
          <a:bodyPr/>
          <a:lstStyle>
            <a:lvl1pPr>
              <a:defRPr/>
            </a:lvl1pPr>
          </a:lstStyle>
          <a:p>
            <a:pPr>
              <a:defRPr/>
            </a:pPr>
            <a:fld id="{651057D4-DBE3-4371-9AEB-B48A66F522D9}" type="slidenum">
              <a:rPr lang="en-US"/>
              <a:pPr>
                <a:defRPr/>
              </a:pPr>
              <a:t>‹#›</a:t>
            </a:fld>
            <a:endParaRPr lang="en-US" dirty="0"/>
          </a:p>
        </p:txBody>
      </p:sp>
    </p:spTree>
  </p:cSld>
  <p:clrMapOvr>
    <a:masterClrMapping/>
  </p:clrMapOvr>
  <p:transition>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00500"/>
            <a:ext cx="8229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adm</a:t>
            </a:r>
          </a:p>
        </p:txBody>
      </p:sp>
      <p:sp>
        <p:nvSpPr>
          <p:cNvPr id="7" name="Slide Number Placeholder 5"/>
          <p:cNvSpPr>
            <a:spLocks noGrp="1"/>
          </p:cNvSpPr>
          <p:nvPr>
            <p:ph type="sldNum" sz="quarter" idx="12"/>
          </p:nvPr>
        </p:nvSpPr>
        <p:spPr/>
        <p:txBody>
          <a:bodyPr/>
          <a:lstStyle>
            <a:lvl1pPr>
              <a:defRPr/>
            </a:lvl1pPr>
          </a:lstStyle>
          <a:p>
            <a:pPr>
              <a:defRPr/>
            </a:pPr>
            <a:fld id="{64C56055-C490-4FA7-B105-EFE07C9B969D}" type="slidenum">
              <a:rPr lang="en-US"/>
              <a:pPr>
                <a:defRPr/>
              </a:pPr>
              <a:t>‹#›</a:t>
            </a:fld>
            <a:endParaRPr lang="en-US" dirty="0"/>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adm</a:t>
            </a:r>
          </a:p>
        </p:txBody>
      </p:sp>
      <p:sp>
        <p:nvSpPr>
          <p:cNvPr id="6" name="Slide Number Placeholder 5"/>
          <p:cNvSpPr>
            <a:spLocks noGrp="1"/>
          </p:cNvSpPr>
          <p:nvPr>
            <p:ph type="sldNum" sz="quarter" idx="12"/>
          </p:nvPr>
        </p:nvSpPr>
        <p:spPr/>
        <p:txBody>
          <a:bodyPr/>
          <a:lstStyle>
            <a:lvl1pPr>
              <a:defRPr/>
            </a:lvl1pPr>
          </a:lstStyle>
          <a:p>
            <a:pPr>
              <a:defRPr/>
            </a:pPr>
            <a:fld id="{9993377F-BEEE-42D7-AC4A-7FC743EE9948}" type="slidenum">
              <a:rPr lang="en-US"/>
              <a:pPr>
                <a:defRPr/>
              </a:pPr>
              <a:t>‹#›</a:t>
            </a:fld>
            <a:endParaRPr lang="en-US" dirty="0"/>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adm</a:t>
            </a:r>
          </a:p>
        </p:txBody>
      </p:sp>
      <p:sp>
        <p:nvSpPr>
          <p:cNvPr id="6" name="Slide Number Placeholder 5"/>
          <p:cNvSpPr>
            <a:spLocks noGrp="1"/>
          </p:cNvSpPr>
          <p:nvPr>
            <p:ph type="sldNum" sz="quarter" idx="12"/>
          </p:nvPr>
        </p:nvSpPr>
        <p:spPr/>
        <p:txBody>
          <a:bodyPr/>
          <a:lstStyle>
            <a:lvl1pPr>
              <a:defRPr/>
            </a:lvl1pPr>
          </a:lstStyle>
          <a:p>
            <a:pPr>
              <a:defRPr/>
            </a:pPr>
            <a:fld id="{C1AEA253-5A94-4D8C-A506-EDBDA335F3B4}" type="slidenum">
              <a:rPr lang="en-US"/>
              <a:pPr>
                <a:defRPr/>
              </a:pPr>
              <a:t>‹#›</a:t>
            </a:fld>
            <a:endParaRPr lang="en-US" dirty="0"/>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adm</a:t>
            </a:r>
          </a:p>
        </p:txBody>
      </p:sp>
      <p:sp>
        <p:nvSpPr>
          <p:cNvPr id="7" name="Slide Number Placeholder 5"/>
          <p:cNvSpPr>
            <a:spLocks noGrp="1"/>
          </p:cNvSpPr>
          <p:nvPr>
            <p:ph type="sldNum" sz="quarter" idx="12"/>
          </p:nvPr>
        </p:nvSpPr>
        <p:spPr/>
        <p:txBody>
          <a:bodyPr/>
          <a:lstStyle>
            <a:lvl1pPr>
              <a:defRPr/>
            </a:lvl1pPr>
          </a:lstStyle>
          <a:p>
            <a:pPr>
              <a:defRPr/>
            </a:pPr>
            <a:fld id="{FE23D95B-F49E-48FB-821C-C4810DAB1789}" type="slidenum">
              <a:rPr lang="en-US"/>
              <a:pPr>
                <a:defRPr/>
              </a:pPr>
              <a:t>‹#›</a:t>
            </a:fld>
            <a:endParaRPr lang="en-US" dirty="0"/>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adm</a:t>
            </a:r>
          </a:p>
        </p:txBody>
      </p:sp>
      <p:sp>
        <p:nvSpPr>
          <p:cNvPr id="9" name="Slide Number Placeholder 5"/>
          <p:cNvSpPr>
            <a:spLocks noGrp="1"/>
          </p:cNvSpPr>
          <p:nvPr>
            <p:ph type="sldNum" sz="quarter" idx="12"/>
          </p:nvPr>
        </p:nvSpPr>
        <p:spPr/>
        <p:txBody>
          <a:bodyPr/>
          <a:lstStyle>
            <a:lvl1pPr>
              <a:defRPr/>
            </a:lvl1pPr>
          </a:lstStyle>
          <a:p>
            <a:pPr>
              <a:defRPr/>
            </a:pPr>
            <a:fld id="{60777142-A474-49DA-B95D-656A085B177C}" type="slidenum">
              <a:rPr lang="en-US"/>
              <a:pPr>
                <a:defRPr/>
              </a:pPr>
              <a:t>‹#›</a:t>
            </a:fld>
            <a:endParaRPr lang="en-US" dirty="0"/>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adm</a:t>
            </a:r>
          </a:p>
        </p:txBody>
      </p:sp>
      <p:sp>
        <p:nvSpPr>
          <p:cNvPr id="5" name="Slide Number Placeholder 5"/>
          <p:cNvSpPr>
            <a:spLocks noGrp="1"/>
          </p:cNvSpPr>
          <p:nvPr>
            <p:ph type="sldNum" sz="quarter" idx="12"/>
          </p:nvPr>
        </p:nvSpPr>
        <p:spPr/>
        <p:txBody>
          <a:bodyPr/>
          <a:lstStyle>
            <a:lvl1pPr>
              <a:defRPr/>
            </a:lvl1pPr>
          </a:lstStyle>
          <a:p>
            <a:pPr>
              <a:defRPr/>
            </a:pPr>
            <a:fld id="{F4D02A75-AF9F-4A1D-905B-08F4FD9D0F0D}" type="slidenum">
              <a:rPr lang="en-US"/>
              <a:pPr>
                <a:defRPr/>
              </a:pPr>
              <a:t>‹#›</a:t>
            </a:fld>
            <a:endParaRPr lang="en-US" dirty="0"/>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adm</a:t>
            </a:r>
          </a:p>
        </p:txBody>
      </p:sp>
      <p:sp>
        <p:nvSpPr>
          <p:cNvPr id="4" name="Slide Number Placeholder 5"/>
          <p:cNvSpPr>
            <a:spLocks noGrp="1"/>
          </p:cNvSpPr>
          <p:nvPr>
            <p:ph type="sldNum" sz="quarter" idx="12"/>
          </p:nvPr>
        </p:nvSpPr>
        <p:spPr/>
        <p:txBody>
          <a:bodyPr/>
          <a:lstStyle>
            <a:lvl1pPr>
              <a:defRPr/>
            </a:lvl1pPr>
          </a:lstStyle>
          <a:p>
            <a:pPr>
              <a:defRPr/>
            </a:pPr>
            <a:fld id="{2DD009C4-C1DA-4649-80E7-5C3393BA1689}" type="slidenum">
              <a:rPr lang="en-US"/>
              <a:pPr>
                <a:defRPr/>
              </a:pPr>
              <a:t>‹#›</a:t>
            </a:fld>
            <a:endParaRPr lang="en-US" dirty="0"/>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adm</a:t>
            </a:r>
          </a:p>
        </p:txBody>
      </p:sp>
      <p:sp>
        <p:nvSpPr>
          <p:cNvPr id="7" name="Slide Number Placeholder 5"/>
          <p:cNvSpPr>
            <a:spLocks noGrp="1"/>
          </p:cNvSpPr>
          <p:nvPr>
            <p:ph type="sldNum" sz="quarter" idx="12"/>
          </p:nvPr>
        </p:nvSpPr>
        <p:spPr/>
        <p:txBody>
          <a:bodyPr/>
          <a:lstStyle>
            <a:lvl1pPr>
              <a:defRPr/>
            </a:lvl1pPr>
          </a:lstStyle>
          <a:p>
            <a:pPr>
              <a:defRPr/>
            </a:pPr>
            <a:fld id="{837B8B4C-4775-465D-BFFD-985090B2444C}" type="slidenum">
              <a:rPr lang="en-US"/>
              <a:pPr>
                <a:defRPr/>
              </a:pPr>
              <a:t>‹#›</a:t>
            </a:fld>
            <a:endParaRPr lang="en-US" dirty="0"/>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adm</a:t>
            </a:r>
          </a:p>
        </p:txBody>
      </p:sp>
      <p:sp>
        <p:nvSpPr>
          <p:cNvPr id="7" name="Slide Number Placeholder 5"/>
          <p:cNvSpPr>
            <a:spLocks noGrp="1"/>
          </p:cNvSpPr>
          <p:nvPr>
            <p:ph type="sldNum" sz="quarter" idx="12"/>
          </p:nvPr>
        </p:nvSpPr>
        <p:spPr/>
        <p:txBody>
          <a:bodyPr/>
          <a:lstStyle>
            <a:lvl1pPr>
              <a:defRPr/>
            </a:lvl1pPr>
          </a:lstStyle>
          <a:p>
            <a:pPr>
              <a:defRPr/>
            </a:pPr>
            <a:fld id="{3CE9F23A-E4C0-470D-AE02-BB03E4BAC01C}" type="slidenum">
              <a:rPr lang="en-US"/>
              <a:pPr>
                <a:defRPr/>
              </a:pPr>
              <a:t>‹#›</a:t>
            </a:fld>
            <a:endParaRPr lang="en-US" dirty="0"/>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r>
              <a:rPr lang="en-US"/>
              <a:t>adm</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AFBFFE4F-3312-49F1-AF5F-49FA53E6AA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1" r:id="rId2"/>
    <p:sldLayoutId id="2147483980" r:id="rId3"/>
    <p:sldLayoutId id="2147483979" r:id="rId4"/>
    <p:sldLayoutId id="2147483978" r:id="rId5"/>
    <p:sldLayoutId id="2147483977" r:id="rId6"/>
    <p:sldLayoutId id="2147483976" r:id="rId7"/>
    <p:sldLayoutId id="2147483975" r:id="rId8"/>
    <p:sldLayoutId id="2147483974" r:id="rId9"/>
    <p:sldLayoutId id="2147483973" r:id="rId10"/>
    <p:sldLayoutId id="2147483972" r:id="rId11"/>
    <p:sldLayoutId id="2147483971" r:id="rId12"/>
  </p:sldLayoutIdLst>
  <p:transition>
    <p:strips dir="rd"/>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 name="Object 4"/>
          <p:cNvGraphicFramePr>
            <a:graphicFrameLocks noGrp="1" noChangeAspect="1"/>
          </p:cNvGraphicFramePr>
          <p:nvPr>
            <p:ph idx="1"/>
          </p:nvPr>
        </p:nvGraphicFramePr>
        <p:xfrm>
          <a:off x="381000" y="4419600"/>
          <a:ext cx="2209800" cy="1936750"/>
        </p:xfrm>
        <a:graphic>
          <a:graphicData uri="http://schemas.openxmlformats.org/presentationml/2006/ole">
            <mc:AlternateContent xmlns:mc="http://schemas.openxmlformats.org/markup-compatibility/2006">
              <mc:Choice xmlns:v="urn:schemas-microsoft-com:vml" Requires="v">
                <p:oleObj spid="_x0000_s1042" name="Drawing" r:id="rId4" imgW="2134268" imgH="1872867" progId="">
                  <p:embed/>
                </p:oleObj>
              </mc:Choice>
              <mc:Fallback>
                <p:oleObj name="Drawing" r:id="rId4" imgW="2134268" imgH="1872867" progId="">
                  <p:embed/>
                  <p:pic>
                    <p:nvPicPr>
                      <p:cNvPr id="0" name="Picture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19600"/>
                        <a:ext cx="2209800" cy="193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6"/>
          <p:cNvSpPr>
            <a:spLocks noGrp="1"/>
          </p:cNvSpPr>
          <p:nvPr>
            <p:ph type="ftr" sz="quarter" idx="11"/>
          </p:nvPr>
        </p:nvSpPr>
        <p:spPr/>
        <p:txBody>
          <a:bodyPr/>
          <a:lstStyle/>
          <a:p>
            <a:pPr>
              <a:defRPr/>
            </a:pPr>
            <a:endParaRPr lang="en-US" dirty="0"/>
          </a:p>
        </p:txBody>
      </p:sp>
      <p:sp>
        <p:nvSpPr>
          <p:cNvPr id="1030" name="Text Box 3"/>
          <p:cNvSpPr txBox="1">
            <a:spLocks noChangeArrowheads="1"/>
          </p:cNvSpPr>
          <p:nvPr/>
        </p:nvSpPr>
        <p:spPr bwMode="auto">
          <a:xfrm>
            <a:off x="2667000" y="1828800"/>
            <a:ext cx="6477000" cy="2560638"/>
          </a:xfrm>
          <a:prstGeom prst="rect">
            <a:avLst/>
          </a:prstGeom>
          <a:noFill/>
          <a:ln w="9525">
            <a:noFill/>
            <a:miter lim="800000"/>
            <a:headEnd/>
            <a:tailEnd/>
          </a:ln>
        </p:spPr>
        <p:txBody>
          <a:bodyPr>
            <a:spAutoFit/>
          </a:bodyPr>
          <a:lstStyle/>
          <a:p>
            <a:pPr algn="ctr">
              <a:spcBef>
                <a:spcPct val="50000"/>
              </a:spcBef>
            </a:pPr>
            <a:r>
              <a:rPr lang="en-US" sz="5400" b="1">
                <a:solidFill>
                  <a:schemeClr val="hlink"/>
                </a:solidFill>
              </a:rPr>
              <a:t>A Reassessment Discussion</a:t>
            </a:r>
            <a:endParaRPr lang="en-US" sz="3600" b="1">
              <a:solidFill>
                <a:schemeClr val="folHlink"/>
              </a:solidFill>
            </a:endParaRPr>
          </a:p>
          <a:p>
            <a:pPr algn="ctr">
              <a:spcBef>
                <a:spcPct val="50000"/>
              </a:spcBef>
            </a:pPr>
            <a:endParaRPr lang="en-US" sz="3600" b="1">
              <a:solidFill>
                <a:schemeClr val="folHlink"/>
              </a:solidFill>
            </a:endParaRPr>
          </a:p>
        </p:txBody>
      </p:sp>
    </p:spTree>
  </p:cSld>
  <p:clrMapOvr>
    <a:masterClrMapping/>
  </p:clrMapOvr>
  <p:transition>
    <p:strips dir="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pPr eaLnBrk="1" hangingPunct="1"/>
            <a:r>
              <a:rPr lang="en-US" b="1">
                <a:solidFill>
                  <a:schemeClr val="hlink"/>
                </a:solidFill>
              </a:rPr>
              <a:t>New York State Equalization Rate</a:t>
            </a:r>
          </a:p>
        </p:txBody>
      </p:sp>
      <p:sp>
        <p:nvSpPr>
          <p:cNvPr id="30722" name="Rectangle 3"/>
          <p:cNvSpPr>
            <a:spLocks noGrp="1" noChangeArrowheads="1"/>
          </p:cNvSpPr>
          <p:nvPr>
            <p:ph idx="4294967295"/>
          </p:nvPr>
        </p:nvSpPr>
        <p:spPr>
          <a:xfrm>
            <a:off x="762000" y="1447800"/>
            <a:ext cx="8193088" cy="4800600"/>
          </a:xfrm>
        </p:spPr>
        <p:txBody>
          <a:bodyPr/>
          <a:lstStyle/>
          <a:p>
            <a:pPr eaLnBrk="1" hangingPunct="1"/>
            <a:r>
              <a:rPr lang="en-US" sz="2800"/>
              <a:t>The NYS Office of Real Property Tax Services (NYSORPTS) periodically performs a Market Value Survey which assists that office in establishing an Equalization Rate.</a:t>
            </a:r>
          </a:p>
          <a:p>
            <a:pPr eaLnBrk="1" hangingPunct="1"/>
            <a:r>
              <a:rPr lang="en-US" sz="2800"/>
              <a:t>An Equalization Rate is an overall measure of a municipality’s level of assessment relative to market value.</a:t>
            </a:r>
          </a:p>
          <a:p>
            <a:pPr eaLnBrk="1" hangingPunct="1"/>
            <a:r>
              <a:rPr lang="en-US" sz="2800"/>
              <a:t>The Market Value Survey conducted by NYSORPTS also provides a measure of assessment equity within the property class groups sampled.</a:t>
            </a:r>
            <a:endParaRPr lang="en-US" sz="2800">
              <a:solidFill>
                <a:schemeClr val="tx2"/>
              </a:solidFill>
            </a:endParaRPr>
          </a:p>
        </p:txBody>
      </p:sp>
    </p:spTree>
  </p:cSld>
  <p:clrMapOvr>
    <a:masterClrMapping/>
  </p:clrMapOvr>
  <p:transition>
    <p:wheel spokes="2"/>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rtlCol="0">
            <a:normAutofit fontScale="90000"/>
          </a:bodyPr>
          <a:lstStyle/>
          <a:p>
            <a:pPr eaLnBrk="1" fontAlgn="auto" hangingPunct="1">
              <a:spcAft>
                <a:spcPts val="0"/>
              </a:spcAft>
              <a:defRPr/>
            </a:pPr>
            <a:r>
              <a:rPr lang="en-US" sz="4000" b="1"/>
              <a:t>Why Does Equity &amp;Uniform Assessing Matter?</a:t>
            </a:r>
          </a:p>
        </p:txBody>
      </p:sp>
      <p:pic>
        <p:nvPicPr>
          <p:cNvPr id="31746" name="Picture 2" descr="C:\Documents and Settings\mohr.NYSORPS\Local Settings\Temporary Internet Files\Content.IE5\K56JSPA3\MCj04420720000[1].wmf"/>
          <p:cNvPicPr>
            <a:picLocks noGrp="1" noChangeAspect="1" noChangeArrowheads="1"/>
          </p:cNvPicPr>
          <p:nvPr>
            <p:ph idx="1"/>
          </p:nvPr>
        </p:nvPicPr>
        <p:blipFill>
          <a:blip r:embed="rId2"/>
          <a:srcRect/>
          <a:stretch>
            <a:fillRect/>
          </a:stretch>
        </p:blipFill>
        <p:spPr>
          <a:xfrm>
            <a:off x="4343400" y="2743200"/>
            <a:ext cx="3370263" cy="2405063"/>
          </a:xfrm>
        </p:spPr>
      </p:pic>
      <p:sp>
        <p:nvSpPr>
          <p:cNvPr id="58371" name="Homepage"/>
          <p:cNvSpPr>
            <a:spLocks noEditPoints="1" noChangeArrowheads="1"/>
          </p:cNvSpPr>
          <p:nvPr/>
        </p:nvSpPr>
        <p:spPr bwMode="auto">
          <a:xfrm>
            <a:off x="990600" y="2362200"/>
            <a:ext cx="3124200" cy="3910013"/>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999 w 21600"/>
              <a:gd name="T15" fmla="*/ 12174 h 21600"/>
              <a:gd name="T16" fmla="*/ 20813 w 21600"/>
              <a:gd name="T17" fmla="*/ 17149 h 21600"/>
            </a:gdLst>
            <a:ahLst/>
            <a:cxnLst>
              <a:cxn ang="0">
                <a:pos x="T0" y="T1"/>
              </a:cxn>
              <a:cxn ang="0">
                <a:pos x="T2" y="T3"/>
              </a:cxn>
              <a:cxn ang="0">
                <a:pos x="T4" y="T5"/>
              </a:cxn>
              <a:cxn ang="0">
                <a:pos x="T6" y="T7"/>
              </a:cxn>
              <a:cxn ang="0">
                <a:pos x="T8" y="T9"/>
              </a:cxn>
              <a:cxn ang="0">
                <a:pos x="T10" y="T11"/>
              </a:cxn>
              <a:cxn ang="0">
                <a:pos x="T12" y="T13"/>
              </a:cxn>
            </a:cxnLst>
            <a:rect l="T14" t="T15" r="T16" b="T17"/>
            <a:pathLst>
              <a:path w="21600" h="21600" extrusionOk="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251" y="7101"/>
                </a:moveTo>
                <a:lnTo>
                  <a:pt x="5251" y="11160"/>
                </a:lnTo>
                <a:lnTo>
                  <a:pt x="16306" y="11160"/>
                </a:lnTo>
                <a:lnTo>
                  <a:pt x="16306" y="7052"/>
                </a:lnTo>
                <a:lnTo>
                  <a:pt x="16901" y="6561"/>
                </a:lnTo>
                <a:lnTo>
                  <a:pt x="15264" y="5236"/>
                </a:lnTo>
                <a:lnTo>
                  <a:pt x="15264" y="1636"/>
                </a:lnTo>
                <a:lnTo>
                  <a:pt x="13478" y="1636"/>
                </a:lnTo>
                <a:lnTo>
                  <a:pt x="13478" y="3698"/>
                </a:lnTo>
                <a:lnTo>
                  <a:pt x="11182" y="1669"/>
                </a:lnTo>
                <a:lnTo>
                  <a:pt x="4847" y="6561"/>
                </a:lnTo>
                <a:lnTo>
                  <a:pt x="5251" y="7101"/>
                </a:lnTo>
                <a:close/>
              </a:path>
              <a:path w="21600" h="21600" extrusionOk="0">
                <a:moveTo>
                  <a:pt x="9396" y="11160"/>
                </a:moveTo>
                <a:lnTo>
                  <a:pt x="9396" y="7772"/>
                </a:lnTo>
                <a:lnTo>
                  <a:pt x="11820" y="7772"/>
                </a:lnTo>
                <a:lnTo>
                  <a:pt x="11820" y="11160"/>
                </a:lnTo>
                <a:lnTo>
                  <a:pt x="9396" y="11160"/>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a:p>
        </p:txBody>
      </p:sp>
    </p:spTree>
  </p:cSld>
  <p:clrMapOvr>
    <a:masterClrMapping/>
  </p:clrMapOvr>
  <p:transition>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2storyhousered"/>
          <p:cNvPicPr>
            <a:picLocks noChangeAspect="1" noChangeArrowheads="1"/>
          </p:cNvPicPr>
          <p:nvPr/>
        </p:nvPicPr>
        <p:blipFill>
          <a:blip r:embed="rId2"/>
          <a:srcRect/>
          <a:stretch>
            <a:fillRect/>
          </a:stretch>
        </p:blipFill>
        <p:spPr bwMode="auto">
          <a:xfrm>
            <a:off x="914400" y="2667000"/>
            <a:ext cx="2468563" cy="1692275"/>
          </a:xfrm>
          <a:prstGeom prst="rect">
            <a:avLst/>
          </a:prstGeom>
          <a:noFill/>
          <a:ln w="9525">
            <a:noFill/>
            <a:miter lim="800000"/>
            <a:headEnd/>
            <a:tailEnd/>
          </a:ln>
        </p:spPr>
      </p:pic>
      <p:pic>
        <p:nvPicPr>
          <p:cNvPr id="32770" name="Picture 3" descr="2storyhousered"/>
          <p:cNvPicPr>
            <a:picLocks noChangeAspect="1" noChangeArrowheads="1"/>
          </p:cNvPicPr>
          <p:nvPr/>
        </p:nvPicPr>
        <p:blipFill>
          <a:blip r:embed="rId2"/>
          <a:srcRect/>
          <a:stretch>
            <a:fillRect/>
          </a:stretch>
        </p:blipFill>
        <p:spPr bwMode="auto">
          <a:xfrm>
            <a:off x="5257800" y="2667000"/>
            <a:ext cx="2468563" cy="1692275"/>
          </a:xfrm>
          <a:prstGeom prst="rect">
            <a:avLst/>
          </a:prstGeom>
          <a:noFill/>
          <a:ln w="9525">
            <a:noFill/>
            <a:miter lim="800000"/>
            <a:headEnd/>
            <a:tailEnd/>
          </a:ln>
        </p:spPr>
      </p:pic>
      <p:sp>
        <p:nvSpPr>
          <p:cNvPr id="32771" name="Text Box 4"/>
          <p:cNvSpPr txBox="1">
            <a:spLocks noChangeArrowheads="1"/>
          </p:cNvSpPr>
          <p:nvPr/>
        </p:nvSpPr>
        <p:spPr bwMode="auto">
          <a:xfrm>
            <a:off x="0" y="228600"/>
            <a:ext cx="9144000" cy="646113"/>
          </a:xfrm>
          <a:prstGeom prst="rect">
            <a:avLst/>
          </a:prstGeom>
          <a:noFill/>
          <a:ln w="9525">
            <a:noFill/>
            <a:miter lim="800000"/>
            <a:headEnd/>
            <a:tailEnd/>
          </a:ln>
        </p:spPr>
        <p:txBody>
          <a:bodyPr>
            <a:spAutoFit/>
          </a:bodyPr>
          <a:lstStyle/>
          <a:p>
            <a:pPr algn="ctr"/>
            <a:r>
              <a:rPr lang="en-US" sz="3600" b="1">
                <a:latin typeface="Times New Roman" pitchFamily="18" charset="0"/>
              </a:rPr>
              <a:t>NON-UNIFORM ASSESSING</a:t>
            </a:r>
          </a:p>
        </p:txBody>
      </p:sp>
      <p:sp>
        <p:nvSpPr>
          <p:cNvPr id="32772" name="Text Box 5"/>
          <p:cNvSpPr txBox="1">
            <a:spLocks noChangeArrowheads="1"/>
          </p:cNvSpPr>
          <p:nvPr/>
        </p:nvSpPr>
        <p:spPr bwMode="auto">
          <a:xfrm>
            <a:off x="1066800" y="914400"/>
            <a:ext cx="2438400" cy="1816100"/>
          </a:xfrm>
          <a:prstGeom prst="rect">
            <a:avLst/>
          </a:prstGeom>
          <a:noFill/>
          <a:ln w="9525">
            <a:noFill/>
            <a:miter lim="800000"/>
            <a:headEnd/>
            <a:tailEnd/>
          </a:ln>
        </p:spPr>
        <p:txBody>
          <a:bodyPr>
            <a:spAutoFit/>
          </a:bodyPr>
          <a:lstStyle/>
          <a:p>
            <a:r>
              <a:rPr lang="en-US" sz="2800">
                <a:latin typeface="Times New Roman" pitchFamily="18" charset="0"/>
              </a:rPr>
              <a:t>Property A</a:t>
            </a:r>
          </a:p>
          <a:p>
            <a:r>
              <a:rPr lang="en-US" sz="2800">
                <a:latin typeface="Times New Roman" pitchFamily="18" charset="0"/>
              </a:rPr>
              <a:t>Present Market Value</a:t>
            </a:r>
          </a:p>
          <a:p>
            <a:r>
              <a:rPr lang="en-US" sz="2800">
                <a:latin typeface="Times New Roman" pitchFamily="18" charset="0"/>
              </a:rPr>
              <a:t>$100,000</a:t>
            </a:r>
          </a:p>
        </p:txBody>
      </p:sp>
      <p:sp>
        <p:nvSpPr>
          <p:cNvPr id="32773" name="Text Box 6"/>
          <p:cNvSpPr txBox="1">
            <a:spLocks noChangeArrowheads="1"/>
          </p:cNvSpPr>
          <p:nvPr/>
        </p:nvSpPr>
        <p:spPr bwMode="auto">
          <a:xfrm>
            <a:off x="5410200" y="914400"/>
            <a:ext cx="2514600" cy="1816100"/>
          </a:xfrm>
          <a:prstGeom prst="rect">
            <a:avLst/>
          </a:prstGeom>
          <a:noFill/>
          <a:ln w="9525">
            <a:noFill/>
            <a:miter lim="800000"/>
            <a:headEnd/>
            <a:tailEnd/>
          </a:ln>
        </p:spPr>
        <p:txBody>
          <a:bodyPr>
            <a:spAutoFit/>
          </a:bodyPr>
          <a:lstStyle/>
          <a:p>
            <a:r>
              <a:rPr lang="en-US" sz="2800">
                <a:latin typeface="Times New Roman" pitchFamily="18" charset="0"/>
              </a:rPr>
              <a:t>Property B</a:t>
            </a:r>
          </a:p>
          <a:p>
            <a:r>
              <a:rPr lang="en-US" sz="2800">
                <a:latin typeface="Times New Roman" pitchFamily="18" charset="0"/>
              </a:rPr>
              <a:t>Present Market Value</a:t>
            </a:r>
          </a:p>
          <a:p>
            <a:r>
              <a:rPr lang="en-US" sz="2800">
                <a:latin typeface="Times New Roman" pitchFamily="18" charset="0"/>
              </a:rPr>
              <a:t>$100,000</a:t>
            </a:r>
          </a:p>
        </p:txBody>
      </p:sp>
      <p:sp>
        <p:nvSpPr>
          <p:cNvPr id="32774" name="Text Box 7"/>
          <p:cNvSpPr txBox="1">
            <a:spLocks noChangeArrowheads="1"/>
          </p:cNvSpPr>
          <p:nvPr/>
        </p:nvSpPr>
        <p:spPr bwMode="auto">
          <a:xfrm>
            <a:off x="762000" y="4343400"/>
            <a:ext cx="2422525" cy="946150"/>
          </a:xfrm>
          <a:prstGeom prst="rect">
            <a:avLst/>
          </a:prstGeom>
          <a:noFill/>
          <a:ln w="9525">
            <a:noFill/>
            <a:miter lim="800000"/>
            <a:headEnd/>
            <a:tailEnd/>
          </a:ln>
        </p:spPr>
        <p:txBody>
          <a:bodyPr wrap="none">
            <a:spAutoFit/>
          </a:bodyPr>
          <a:lstStyle/>
          <a:p>
            <a:pPr algn="ctr"/>
            <a:r>
              <a:rPr lang="en-US" sz="2800">
                <a:latin typeface="Times New Roman" pitchFamily="18" charset="0"/>
              </a:rPr>
              <a:t>Assessed Value</a:t>
            </a:r>
          </a:p>
          <a:p>
            <a:pPr algn="ctr"/>
            <a:r>
              <a:rPr lang="en-US" sz="2800">
                <a:latin typeface="Times New Roman" pitchFamily="18" charset="0"/>
              </a:rPr>
              <a:t>$80,000</a:t>
            </a:r>
          </a:p>
        </p:txBody>
      </p:sp>
      <p:sp>
        <p:nvSpPr>
          <p:cNvPr id="32775" name="Text Box 8"/>
          <p:cNvSpPr txBox="1">
            <a:spLocks noChangeArrowheads="1"/>
          </p:cNvSpPr>
          <p:nvPr/>
        </p:nvSpPr>
        <p:spPr bwMode="auto">
          <a:xfrm>
            <a:off x="5257800" y="4267200"/>
            <a:ext cx="2422525" cy="946150"/>
          </a:xfrm>
          <a:prstGeom prst="rect">
            <a:avLst/>
          </a:prstGeom>
          <a:noFill/>
          <a:ln w="9525">
            <a:noFill/>
            <a:miter lim="800000"/>
            <a:headEnd/>
            <a:tailEnd/>
          </a:ln>
        </p:spPr>
        <p:txBody>
          <a:bodyPr wrap="none">
            <a:spAutoFit/>
          </a:bodyPr>
          <a:lstStyle/>
          <a:p>
            <a:pPr algn="ctr"/>
            <a:r>
              <a:rPr lang="en-US" sz="2800">
                <a:latin typeface="Times New Roman" pitchFamily="18" charset="0"/>
              </a:rPr>
              <a:t>Assessed Value</a:t>
            </a:r>
          </a:p>
          <a:p>
            <a:pPr algn="ctr"/>
            <a:r>
              <a:rPr lang="en-US" sz="2800">
                <a:latin typeface="Times New Roman" pitchFamily="18" charset="0"/>
              </a:rPr>
              <a:t>$120,000</a:t>
            </a:r>
          </a:p>
        </p:txBody>
      </p:sp>
      <p:sp>
        <p:nvSpPr>
          <p:cNvPr id="32776" name="Text Box 9"/>
          <p:cNvSpPr txBox="1">
            <a:spLocks noChangeArrowheads="1"/>
          </p:cNvSpPr>
          <p:nvPr/>
        </p:nvSpPr>
        <p:spPr bwMode="auto">
          <a:xfrm>
            <a:off x="2667000" y="5257800"/>
            <a:ext cx="3124200" cy="457200"/>
          </a:xfrm>
          <a:prstGeom prst="rect">
            <a:avLst/>
          </a:prstGeom>
          <a:noFill/>
          <a:ln w="9525">
            <a:noFill/>
            <a:miter lim="800000"/>
            <a:headEnd/>
            <a:tailEnd/>
          </a:ln>
        </p:spPr>
        <p:txBody>
          <a:bodyPr>
            <a:spAutoFit/>
          </a:bodyPr>
          <a:lstStyle/>
          <a:p>
            <a:pPr algn="ctr"/>
            <a:r>
              <a:rPr lang="en-US" sz="2400">
                <a:latin typeface="Times New Roman" pitchFamily="18" charset="0"/>
              </a:rPr>
              <a:t>If Tax rate = $20/1000</a:t>
            </a:r>
          </a:p>
        </p:txBody>
      </p:sp>
      <p:sp>
        <p:nvSpPr>
          <p:cNvPr id="32777" name="Text Box 10"/>
          <p:cNvSpPr txBox="1">
            <a:spLocks noChangeArrowheads="1"/>
          </p:cNvSpPr>
          <p:nvPr/>
        </p:nvSpPr>
        <p:spPr bwMode="auto">
          <a:xfrm>
            <a:off x="381000" y="5943600"/>
            <a:ext cx="3365500" cy="457200"/>
          </a:xfrm>
          <a:prstGeom prst="rect">
            <a:avLst/>
          </a:prstGeom>
          <a:noFill/>
          <a:ln w="9525">
            <a:noFill/>
            <a:miter lim="800000"/>
            <a:headEnd/>
            <a:tailEnd/>
          </a:ln>
        </p:spPr>
        <p:txBody>
          <a:bodyPr wrap="none">
            <a:spAutoFit/>
          </a:bodyPr>
          <a:lstStyle/>
          <a:p>
            <a:r>
              <a:rPr lang="en-US" sz="2400">
                <a:latin typeface="Times New Roman" pitchFamily="18" charset="0"/>
              </a:rPr>
              <a:t>Estimated Taxes = $1,600</a:t>
            </a:r>
          </a:p>
        </p:txBody>
      </p:sp>
      <p:sp>
        <p:nvSpPr>
          <p:cNvPr id="32778" name="Text Box 11"/>
          <p:cNvSpPr txBox="1">
            <a:spLocks noChangeArrowheads="1"/>
          </p:cNvSpPr>
          <p:nvPr/>
        </p:nvSpPr>
        <p:spPr bwMode="auto">
          <a:xfrm>
            <a:off x="5181600" y="5867400"/>
            <a:ext cx="3365500" cy="457200"/>
          </a:xfrm>
          <a:prstGeom prst="rect">
            <a:avLst/>
          </a:prstGeom>
          <a:noFill/>
          <a:ln w="9525">
            <a:noFill/>
            <a:miter lim="800000"/>
            <a:headEnd/>
            <a:tailEnd/>
          </a:ln>
        </p:spPr>
        <p:txBody>
          <a:bodyPr wrap="none">
            <a:spAutoFit/>
          </a:bodyPr>
          <a:lstStyle/>
          <a:p>
            <a:r>
              <a:rPr lang="en-US" sz="2400">
                <a:latin typeface="Times New Roman" pitchFamily="18" charset="0"/>
              </a:rPr>
              <a:t>Estimated Taxes = $2,400</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2storyhousered"/>
          <p:cNvPicPr>
            <a:picLocks noChangeAspect="1" noChangeArrowheads="1"/>
          </p:cNvPicPr>
          <p:nvPr/>
        </p:nvPicPr>
        <p:blipFill>
          <a:blip r:embed="rId2"/>
          <a:srcRect/>
          <a:stretch>
            <a:fillRect/>
          </a:stretch>
        </p:blipFill>
        <p:spPr bwMode="auto">
          <a:xfrm>
            <a:off x="1066800" y="2514600"/>
            <a:ext cx="2468563" cy="1692275"/>
          </a:xfrm>
          <a:prstGeom prst="rect">
            <a:avLst/>
          </a:prstGeom>
          <a:noFill/>
          <a:ln w="9525">
            <a:noFill/>
            <a:miter lim="800000"/>
            <a:headEnd/>
            <a:tailEnd/>
          </a:ln>
        </p:spPr>
      </p:pic>
      <p:pic>
        <p:nvPicPr>
          <p:cNvPr id="33794" name="Picture 3" descr="2storyhousered"/>
          <p:cNvPicPr>
            <a:picLocks noChangeAspect="1" noChangeArrowheads="1"/>
          </p:cNvPicPr>
          <p:nvPr/>
        </p:nvPicPr>
        <p:blipFill>
          <a:blip r:embed="rId2"/>
          <a:srcRect/>
          <a:stretch>
            <a:fillRect/>
          </a:stretch>
        </p:blipFill>
        <p:spPr bwMode="auto">
          <a:xfrm>
            <a:off x="5486400" y="2438400"/>
            <a:ext cx="2468563" cy="1692275"/>
          </a:xfrm>
          <a:prstGeom prst="rect">
            <a:avLst/>
          </a:prstGeom>
          <a:noFill/>
          <a:ln w="9525">
            <a:noFill/>
            <a:miter lim="800000"/>
            <a:headEnd/>
            <a:tailEnd/>
          </a:ln>
        </p:spPr>
      </p:pic>
      <p:sp>
        <p:nvSpPr>
          <p:cNvPr id="33795" name="Text Box 4"/>
          <p:cNvSpPr txBox="1">
            <a:spLocks noChangeArrowheads="1"/>
          </p:cNvSpPr>
          <p:nvPr/>
        </p:nvSpPr>
        <p:spPr bwMode="auto">
          <a:xfrm>
            <a:off x="0" y="152400"/>
            <a:ext cx="9144000" cy="646113"/>
          </a:xfrm>
          <a:prstGeom prst="rect">
            <a:avLst/>
          </a:prstGeom>
          <a:noFill/>
          <a:ln w="9525">
            <a:noFill/>
            <a:miter lim="800000"/>
            <a:headEnd/>
            <a:tailEnd/>
          </a:ln>
        </p:spPr>
        <p:txBody>
          <a:bodyPr>
            <a:spAutoFit/>
          </a:bodyPr>
          <a:lstStyle/>
          <a:p>
            <a:pPr algn="ctr"/>
            <a:r>
              <a:rPr lang="en-US" sz="3600" b="1">
                <a:latin typeface="Times New Roman" pitchFamily="18" charset="0"/>
              </a:rPr>
              <a:t>UNIFORM ASSESSING</a:t>
            </a:r>
          </a:p>
        </p:txBody>
      </p:sp>
      <p:sp>
        <p:nvSpPr>
          <p:cNvPr id="33796" name="Text Box 5"/>
          <p:cNvSpPr txBox="1">
            <a:spLocks noChangeArrowheads="1"/>
          </p:cNvSpPr>
          <p:nvPr/>
        </p:nvSpPr>
        <p:spPr bwMode="auto">
          <a:xfrm>
            <a:off x="1447800" y="914400"/>
            <a:ext cx="2146300" cy="1384300"/>
          </a:xfrm>
          <a:prstGeom prst="rect">
            <a:avLst/>
          </a:prstGeom>
          <a:noFill/>
          <a:ln w="9525">
            <a:noFill/>
            <a:miter lim="800000"/>
            <a:headEnd/>
            <a:tailEnd/>
          </a:ln>
        </p:spPr>
        <p:txBody>
          <a:bodyPr>
            <a:spAutoFit/>
          </a:bodyPr>
          <a:lstStyle/>
          <a:p>
            <a:r>
              <a:rPr lang="en-US" sz="2800">
                <a:latin typeface="Times New Roman" pitchFamily="18" charset="0"/>
              </a:rPr>
              <a:t>Property A</a:t>
            </a:r>
          </a:p>
          <a:p>
            <a:r>
              <a:rPr lang="en-US" sz="2800">
                <a:latin typeface="Times New Roman" pitchFamily="18" charset="0"/>
              </a:rPr>
              <a:t>Market Value</a:t>
            </a:r>
          </a:p>
          <a:p>
            <a:r>
              <a:rPr lang="en-US" sz="2800">
                <a:latin typeface="Times New Roman" pitchFamily="18" charset="0"/>
              </a:rPr>
              <a:t>$100,000</a:t>
            </a:r>
          </a:p>
        </p:txBody>
      </p:sp>
      <p:sp>
        <p:nvSpPr>
          <p:cNvPr id="33797" name="Text Box 6"/>
          <p:cNvSpPr txBox="1">
            <a:spLocks noChangeArrowheads="1"/>
          </p:cNvSpPr>
          <p:nvPr/>
        </p:nvSpPr>
        <p:spPr bwMode="auto">
          <a:xfrm>
            <a:off x="5638800" y="914400"/>
            <a:ext cx="2146300" cy="1384300"/>
          </a:xfrm>
          <a:prstGeom prst="rect">
            <a:avLst/>
          </a:prstGeom>
          <a:noFill/>
          <a:ln w="9525">
            <a:noFill/>
            <a:miter lim="800000"/>
            <a:headEnd/>
            <a:tailEnd/>
          </a:ln>
        </p:spPr>
        <p:txBody>
          <a:bodyPr>
            <a:spAutoFit/>
          </a:bodyPr>
          <a:lstStyle/>
          <a:p>
            <a:r>
              <a:rPr lang="en-US" sz="2800">
                <a:latin typeface="Times New Roman" pitchFamily="18" charset="0"/>
              </a:rPr>
              <a:t>Property B</a:t>
            </a:r>
          </a:p>
          <a:p>
            <a:r>
              <a:rPr lang="en-US" sz="2800">
                <a:latin typeface="Times New Roman" pitchFamily="18" charset="0"/>
              </a:rPr>
              <a:t>Market Value</a:t>
            </a:r>
          </a:p>
          <a:p>
            <a:r>
              <a:rPr lang="en-US" sz="2800">
                <a:latin typeface="Times New Roman" pitchFamily="18" charset="0"/>
              </a:rPr>
              <a:t>$100,000</a:t>
            </a:r>
          </a:p>
        </p:txBody>
      </p:sp>
      <p:sp>
        <p:nvSpPr>
          <p:cNvPr id="33798" name="Text Box 7"/>
          <p:cNvSpPr txBox="1">
            <a:spLocks noChangeArrowheads="1"/>
          </p:cNvSpPr>
          <p:nvPr/>
        </p:nvSpPr>
        <p:spPr bwMode="auto">
          <a:xfrm>
            <a:off x="914400" y="4343400"/>
            <a:ext cx="2422525" cy="946150"/>
          </a:xfrm>
          <a:prstGeom prst="rect">
            <a:avLst/>
          </a:prstGeom>
          <a:noFill/>
          <a:ln w="9525">
            <a:noFill/>
            <a:miter lim="800000"/>
            <a:headEnd/>
            <a:tailEnd/>
          </a:ln>
        </p:spPr>
        <p:txBody>
          <a:bodyPr wrap="none">
            <a:spAutoFit/>
          </a:bodyPr>
          <a:lstStyle/>
          <a:p>
            <a:pPr algn="ctr"/>
            <a:r>
              <a:rPr lang="en-US" sz="2800">
                <a:latin typeface="Times New Roman" pitchFamily="18" charset="0"/>
              </a:rPr>
              <a:t>Assessed Value</a:t>
            </a:r>
          </a:p>
          <a:p>
            <a:pPr algn="ctr"/>
            <a:r>
              <a:rPr lang="en-US" sz="2800">
                <a:latin typeface="Times New Roman" pitchFamily="18" charset="0"/>
              </a:rPr>
              <a:t>$100,000</a:t>
            </a:r>
          </a:p>
        </p:txBody>
      </p:sp>
      <p:sp>
        <p:nvSpPr>
          <p:cNvPr id="33799" name="Text Box 8"/>
          <p:cNvSpPr txBox="1">
            <a:spLocks noChangeArrowheads="1"/>
          </p:cNvSpPr>
          <p:nvPr/>
        </p:nvSpPr>
        <p:spPr bwMode="auto">
          <a:xfrm>
            <a:off x="5562600" y="4267200"/>
            <a:ext cx="2422525" cy="946150"/>
          </a:xfrm>
          <a:prstGeom prst="rect">
            <a:avLst/>
          </a:prstGeom>
          <a:noFill/>
          <a:ln w="9525">
            <a:noFill/>
            <a:miter lim="800000"/>
            <a:headEnd/>
            <a:tailEnd/>
          </a:ln>
        </p:spPr>
        <p:txBody>
          <a:bodyPr wrap="none">
            <a:spAutoFit/>
          </a:bodyPr>
          <a:lstStyle/>
          <a:p>
            <a:pPr algn="ctr"/>
            <a:r>
              <a:rPr lang="en-US" sz="2800">
                <a:latin typeface="Times New Roman" pitchFamily="18" charset="0"/>
              </a:rPr>
              <a:t>Assessed Value</a:t>
            </a:r>
          </a:p>
          <a:p>
            <a:pPr algn="ctr"/>
            <a:r>
              <a:rPr lang="en-US" sz="2800">
                <a:latin typeface="Times New Roman" pitchFamily="18" charset="0"/>
              </a:rPr>
              <a:t>$100,000</a:t>
            </a:r>
          </a:p>
        </p:txBody>
      </p:sp>
      <p:sp>
        <p:nvSpPr>
          <p:cNvPr id="33800" name="Text Box 9"/>
          <p:cNvSpPr txBox="1">
            <a:spLocks noChangeArrowheads="1"/>
          </p:cNvSpPr>
          <p:nvPr/>
        </p:nvSpPr>
        <p:spPr bwMode="auto">
          <a:xfrm>
            <a:off x="2895600" y="5334000"/>
            <a:ext cx="2971800" cy="457200"/>
          </a:xfrm>
          <a:prstGeom prst="rect">
            <a:avLst/>
          </a:prstGeom>
          <a:noFill/>
          <a:ln w="9525">
            <a:noFill/>
            <a:miter lim="800000"/>
            <a:headEnd/>
            <a:tailEnd/>
          </a:ln>
        </p:spPr>
        <p:txBody>
          <a:bodyPr>
            <a:spAutoFit/>
          </a:bodyPr>
          <a:lstStyle/>
          <a:p>
            <a:pPr algn="ctr"/>
            <a:r>
              <a:rPr lang="en-US" sz="2400">
                <a:latin typeface="Times New Roman" pitchFamily="18" charset="0"/>
              </a:rPr>
              <a:t>If Tax rate = $20/1000</a:t>
            </a:r>
          </a:p>
        </p:txBody>
      </p:sp>
      <p:sp>
        <p:nvSpPr>
          <p:cNvPr id="33801" name="Text Box 10"/>
          <p:cNvSpPr txBox="1">
            <a:spLocks noChangeArrowheads="1"/>
          </p:cNvSpPr>
          <p:nvPr/>
        </p:nvSpPr>
        <p:spPr bwMode="auto">
          <a:xfrm>
            <a:off x="609600" y="5867400"/>
            <a:ext cx="3365500" cy="457200"/>
          </a:xfrm>
          <a:prstGeom prst="rect">
            <a:avLst/>
          </a:prstGeom>
          <a:noFill/>
          <a:ln w="9525">
            <a:noFill/>
            <a:miter lim="800000"/>
            <a:headEnd/>
            <a:tailEnd/>
          </a:ln>
        </p:spPr>
        <p:txBody>
          <a:bodyPr wrap="none">
            <a:spAutoFit/>
          </a:bodyPr>
          <a:lstStyle/>
          <a:p>
            <a:r>
              <a:rPr lang="en-US" sz="2400">
                <a:latin typeface="Times New Roman" pitchFamily="18" charset="0"/>
              </a:rPr>
              <a:t>Estimated Taxes = $2,000</a:t>
            </a:r>
          </a:p>
        </p:txBody>
      </p:sp>
      <p:sp>
        <p:nvSpPr>
          <p:cNvPr id="33802" name="Text Box 11"/>
          <p:cNvSpPr txBox="1">
            <a:spLocks noChangeArrowheads="1"/>
          </p:cNvSpPr>
          <p:nvPr/>
        </p:nvSpPr>
        <p:spPr bwMode="auto">
          <a:xfrm>
            <a:off x="4876800" y="5867400"/>
            <a:ext cx="3365500" cy="457200"/>
          </a:xfrm>
          <a:prstGeom prst="rect">
            <a:avLst/>
          </a:prstGeom>
          <a:noFill/>
          <a:ln w="9525">
            <a:noFill/>
            <a:miter lim="800000"/>
            <a:headEnd/>
            <a:tailEnd/>
          </a:ln>
        </p:spPr>
        <p:txBody>
          <a:bodyPr wrap="none">
            <a:spAutoFit/>
          </a:bodyPr>
          <a:lstStyle/>
          <a:p>
            <a:r>
              <a:rPr lang="en-US" sz="2400">
                <a:latin typeface="Times New Roman" pitchFamily="18" charset="0"/>
              </a:rPr>
              <a:t>Estimated Taxes = $2,000</a:t>
            </a: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066800" y="304800"/>
            <a:ext cx="7793038" cy="1371600"/>
          </a:xfrm>
        </p:spPr>
        <p:txBody>
          <a:bodyPr/>
          <a:lstStyle/>
          <a:p>
            <a:pPr eaLnBrk="1" hangingPunct="1"/>
            <a:r>
              <a:rPr lang="en-US" sz="4000"/>
              <a:t>Things to keep in mind regarding property values &amp; equity. . .</a:t>
            </a:r>
          </a:p>
        </p:txBody>
      </p:sp>
      <p:sp>
        <p:nvSpPr>
          <p:cNvPr id="14339" name="Rectangle 3"/>
          <p:cNvSpPr>
            <a:spLocks noGrp="1" noChangeArrowheads="1"/>
          </p:cNvSpPr>
          <p:nvPr>
            <p:ph idx="1"/>
          </p:nvPr>
        </p:nvSpPr>
        <p:spPr>
          <a:xfrm>
            <a:off x="457200" y="1905000"/>
            <a:ext cx="8229600" cy="3886200"/>
          </a:xfrm>
        </p:spPr>
        <p:txBody>
          <a:bodyPr/>
          <a:lstStyle/>
          <a:p>
            <a:pPr eaLnBrk="1" hangingPunct="1"/>
            <a:r>
              <a:rPr lang="en-US" sz="3600"/>
              <a:t>First, the real estate market is constantly changing</a:t>
            </a:r>
          </a:p>
          <a:p>
            <a:pPr eaLnBrk="1" hangingPunct="1">
              <a:buFont typeface="Wingdings" pitchFamily="2" charset="2"/>
              <a:buNone/>
            </a:pPr>
            <a:endParaRPr lang="en-US" sz="3600"/>
          </a:p>
          <a:p>
            <a:pPr eaLnBrk="1" hangingPunct="1"/>
            <a:r>
              <a:rPr lang="en-US" sz="3600"/>
              <a:t>Second, not all properties will change in value at the same rate.</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400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4500"/>
                            </p:stCondLst>
                            <p:childTnLst>
                              <p:par>
                                <p:cTn id="10" presetID="4" presetClass="entr" presetSubtype="16" fill="hold" nodeType="afterEffect">
                                  <p:stCondLst>
                                    <p:cond delay="300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box(in)">
                                      <p:cBhvr>
                                        <p:cTn id="12"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3"/>
          <p:cNvSpPr>
            <a:spLocks noGrp="1" noChangeArrowheads="1"/>
          </p:cNvSpPr>
          <p:nvPr>
            <p:ph idx="1"/>
          </p:nvPr>
        </p:nvSpPr>
        <p:spPr>
          <a:xfrm>
            <a:off x="533400" y="1524000"/>
            <a:ext cx="8421688" cy="4876800"/>
          </a:xfrm>
        </p:spPr>
        <p:txBody>
          <a:bodyPr/>
          <a:lstStyle/>
          <a:p>
            <a:pPr eaLnBrk="1" hangingPunct="1"/>
            <a:r>
              <a:rPr lang="en-US" sz="2800"/>
              <a:t>Different types of properties in different locations do change in value at a different pace.</a:t>
            </a:r>
          </a:p>
          <a:p>
            <a:pPr eaLnBrk="1" hangingPunct="1">
              <a:buFont typeface="Arial" charset="0"/>
              <a:buNone/>
            </a:pPr>
            <a:endParaRPr lang="en-US" sz="2800"/>
          </a:p>
          <a:p>
            <a:pPr eaLnBrk="1" hangingPunct="1"/>
            <a:r>
              <a:rPr lang="en-US" sz="2800"/>
              <a:t>After a period of time without a reassessment and systematic analysis of all property values, the equity may diminish.</a:t>
            </a:r>
          </a:p>
          <a:p>
            <a:pPr eaLnBrk="1" hangingPunct="1">
              <a:buFont typeface="Arial" charset="0"/>
              <a:buNone/>
            </a:pPr>
            <a:endParaRPr lang="en-US" sz="2800"/>
          </a:p>
          <a:p>
            <a:pPr eaLnBrk="1" hangingPunct="1"/>
            <a:r>
              <a:rPr lang="en-US" sz="2800"/>
              <a:t>Loss of assessment equity will result in </a:t>
            </a:r>
            <a:r>
              <a:rPr lang="en-US" sz="2800" u="sng"/>
              <a:t>some people paying more</a:t>
            </a:r>
            <a:r>
              <a:rPr lang="en-US" sz="2800"/>
              <a:t> than their fair share in taxes and </a:t>
            </a:r>
            <a:r>
              <a:rPr lang="en-US" sz="2800" u="sng"/>
              <a:t>some people paying less</a:t>
            </a:r>
            <a:r>
              <a:rPr lang="en-US" sz="2800"/>
              <a:t>!</a:t>
            </a:r>
          </a:p>
          <a:p>
            <a:pPr eaLnBrk="1" hangingPunct="1"/>
            <a:endParaRPr lang="en-US" sz="2800"/>
          </a:p>
        </p:txBody>
      </p:sp>
      <p:sp>
        <p:nvSpPr>
          <p:cNvPr id="35842" name="Text Box 4"/>
          <p:cNvSpPr txBox="1">
            <a:spLocks noChangeArrowheads="1"/>
          </p:cNvSpPr>
          <p:nvPr/>
        </p:nvSpPr>
        <p:spPr bwMode="auto">
          <a:xfrm>
            <a:off x="1431925" y="565150"/>
            <a:ext cx="5719763" cy="641350"/>
          </a:xfrm>
          <a:prstGeom prst="rect">
            <a:avLst/>
          </a:prstGeom>
          <a:noFill/>
          <a:ln w="9525">
            <a:noFill/>
            <a:miter lim="800000"/>
            <a:headEnd/>
            <a:tailEnd/>
          </a:ln>
        </p:spPr>
        <p:txBody>
          <a:bodyPr wrap="none">
            <a:spAutoFit/>
          </a:bodyPr>
          <a:lstStyle/>
          <a:p>
            <a:pPr eaLnBrk="0" hangingPunct="0"/>
            <a:r>
              <a:rPr lang="en-US" sz="3600">
                <a:solidFill>
                  <a:schemeClr val="folHlink"/>
                </a:solidFill>
              </a:rPr>
              <a:t>Changes in Property Values</a:t>
            </a:r>
          </a:p>
        </p:txBody>
      </p:sp>
    </p:spTree>
  </p:cSld>
  <p:clrMapOvr>
    <a:masterClrMapping/>
  </p:clrMapOvr>
  <p:transition>
    <p:wheel spokes="2"/>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a:t>How Is Market Value Determined?</a:t>
            </a:r>
          </a:p>
        </p:txBody>
      </p:sp>
      <p:sp>
        <p:nvSpPr>
          <p:cNvPr id="37890" name="Rectangle 3"/>
          <p:cNvSpPr>
            <a:spLocks noGrp="1" noChangeArrowheads="1"/>
          </p:cNvSpPr>
          <p:nvPr>
            <p:ph idx="1"/>
          </p:nvPr>
        </p:nvSpPr>
        <p:spPr>
          <a:xfrm>
            <a:off x="609600" y="1676400"/>
            <a:ext cx="8077200" cy="4419600"/>
          </a:xfrm>
        </p:spPr>
        <p:txBody>
          <a:bodyPr/>
          <a:lstStyle/>
          <a:p>
            <a:pPr eaLnBrk="1" hangingPunct="1"/>
            <a:r>
              <a:rPr lang="en-US" sz="3000"/>
              <a:t>The Assessor does NOT create market value</a:t>
            </a:r>
          </a:p>
          <a:p>
            <a:pPr eaLnBrk="1" hangingPunct="1">
              <a:buFont typeface="Wingdings" pitchFamily="2" charset="2"/>
              <a:buNone/>
            </a:pPr>
            <a:endParaRPr lang="en-US" sz="3000"/>
          </a:p>
          <a:p>
            <a:pPr eaLnBrk="1" hangingPunct="1"/>
            <a:r>
              <a:rPr lang="en-US" sz="3000"/>
              <a:t>Market Value is determined by the interaction of buyers and sellers. </a:t>
            </a:r>
          </a:p>
          <a:p>
            <a:pPr eaLnBrk="1" hangingPunct="1">
              <a:buFont typeface="Wingdings" pitchFamily="2" charset="2"/>
              <a:buNone/>
            </a:pPr>
            <a:endParaRPr lang="en-US" sz="3000"/>
          </a:p>
          <a:p>
            <a:pPr eaLnBrk="1" hangingPunct="1"/>
            <a:r>
              <a:rPr lang="en-US" sz="3000"/>
              <a:t>The assessor monitors and analyses real estate transactions to establish market value estimates for real property within the town.</a:t>
            </a:r>
          </a:p>
        </p:txBody>
      </p:sp>
    </p:spTree>
  </p:cSld>
  <p:clrMapOvr>
    <a:masterClrMapping/>
  </p:clrMapOvr>
  <p:transition>
    <p:wheel spokes="2"/>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a:t>What Drives Market Value?</a:t>
            </a:r>
          </a:p>
        </p:txBody>
      </p:sp>
      <p:sp>
        <p:nvSpPr>
          <p:cNvPr id="17411" name="Rectangle 3"/>
          <p:cNvSpPr>
            <a:spLocks noGrp="1" noChangeArrowheads="1"/>
          </p:cNvSpPr>
          <p:nvPr>
            <p:ph idx="1"/>
          </p:nvPr>
        </p:nvSpPr>
        <p:spPr/>
        <p:txBody>
          <a:bodyPr/>
          <a:lstStyle/>
          <a:p>
            <a:pPr eaLnBrk="1" hangingPunct="1"/>
            <a:r>
              <a:rPr lang="en-US" sz="2900">
                <a:solidFill>
                  <a:srgbClr val="CC0000"/>
                </a:solidFill>
              </a:rPr>
              <a:t>Location, Location, Location</a:t>
            </a:r>
          </a:p>
          <a:p>
            <a:pPr eaLnBrk="1" hangingPunct="1"/>
            <a:r>
              <a:rPr lang="en-US" sz="2900">
                <a:solidFill>
                  <a:schemeClr val="hlink"/>
                </a:solidFill>
              </a:rPr>
              <a:t>Some locations are more desirable than others.  Some people may desire lakefront or lake view property.</a:t>
            </a:r>
          </a:p>
          <a:p>
            <a:pPr eaLnBrk="1" hangingPunct="1"/>
            <a:r>
              <a:rPr lang="en-US" sz="2900">
                <a:solidFill>
                  <a:srgbClr val="FF3300"/>
                </a:solidFill>
              </a:rPr>
              <a:t>Some people may prefer to be near a city</a:t>
            </a:r>
          </a:p>
          <a:p>
            <a:pPr eaLnBrk="1" hangingPunct="1"/>
            <a:r>
              <a:rPr lang="en-US" sz="2900">
                <a:solidFill>
                  <a:srgbClr val="33CC33"/>
                </a:solidFill>
              </a:rPr>
              <a:t>Others may want to get back to nature</a:t>
            </a:r>
          </a:p>
          <a:p>
            <a:pPr eaLnBrk="1" hangingPunct="1"/>
            <a:r>
              <a:rPr lang="en-US" sz="2900">
                <a:solidFill>
                  <a:srgbClr val="5F5F5F"/>
                </a:solidFill>
              </a:rPr>
              <a:t>As communities age, Ranch Style homes may become more popular</a:t>
            </a: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300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ox(in)">
                                      <p:cBhvr>
                                        <p:cTn id="7" dur="1000"/>
                                        <p:tgtEl>
                                          <p:spTgt spid="17411">
                                            <p:txEl>
                                              <p:pRg st="0" end="0"/>
                                            </p:txEl>
                                          </p:spTgt>
                                        </p:tgtEl>
                                      </p:cBhvr>
                                    </p:animEffect>
                                  </p:childTnLst>
                                </p:cTn>
                              </p:par>
                            </p:childTnLst>
                          </p:cTn>
                        </p:par>
                        <p:par>
                          <p:cTn id="8" fill="hold">
                            <p:stCondLst>
                              <p:cond delay="4000"/>
                            </p:stCondLst>
                            <p:childTnLst>
                              <p:par>
                                <p:cTn id="9" presetID="4" presetClass="entr" presetSubtype="16" fill="hold" nodeType="afterEffect">
                                  <p:stCondLst>
                                    <p:cond delay="300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box(in)">
                                      <p:cBhvr>
                                        <p:cTn id="11" dur="1000"/>
                                        <p:tgtEl>
                                          <p:spTgt spid="17411">
                                            <p:txEl>
                                              <p:pRg st="1" end="1"/>
                                            </p:txEl>
                                          </p:spTgt>
                                        </p:tgtEl>
                                      </p:cBhvr>
                                    </p:animEffect>
                                  </p:childTnLst>
                                </p:cTn>
                              </p:par>
                            </p:childTnLst>
                          </p:cTn>
                        </p:par>
                        <p:par>
                          <p:cTn id="12" fill="hold">
                            <p:stCondLst>
                              <p:cond delay="8000"/>
                            </p:stCondLst>
                            <p:childTnLst>
                              <p:par>
                                <p:cTn id="13" presetID="4" presetClass="entr" presetSubtype="16" fill="hold" nodeType="afterEffect">
                                  <p:stCondLst>
                                    <p:cond delay="300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box(in)">
                                      <p:cBhvr>
                                        <p:cTn id="15" dur="1000"/>
                                        <p:tgtEl>
                                          <p:spTgt spid="17411">
                                            <p:txEl>
                                              <p:pRg st="2" end="2"/>
                                            </p:txEl>
                                          </p:spTgt>
                                        </p:tgtEl>
                                      </p:cBhvr>
                                    </p:animEffect>
                                  </p:childTnLst>
                                </p:cTn>
                              </p:par>
                            </p:childTnLst>
                          </p:cTn>
                        </p:par>
                        <p:par>
                          <p:cTn id="16" fill="hold">
                            <p:stCondLst>
                              <p:cond delay="12000"/>
                            </p:stCondLst>
                            <p:childTnLst>
                              <p:par>
                                <p:cTn id="17" presetID="4" presetClass="entr" presetSubtype="16" fill="hold" nodeType="afterEffect">
                                  <p:stCondLst>
                                    <p:cond delay="300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box(in)">
                                      <p:cBhvr>
                                        <p:cTn id="19" dur="1000"/>
                                        <p:tgtEl>
                                          <p:spTgt spid="17411">
                                            <p:txEl>
                                              <p:pRg st="3" end="3"/>
                                            </p:txEl>
                                          </p:spTgt>
                                        </p:tgtEl>
                                      </p:cBhvr>
                                    </p:animEffect>
                                  </p:childTnLst>
                                </p:cTn>
                              </p:par>
                            </p:childTnLst>
                          </p:cTn>
                        </p:par>
                        <p:par>
                          <p:cTn id="20" fill="hold">
                            <p:stCondLst>
                              <p:cond delay="16000"/>
                            </p:stCondLst>
                            <p:childTnLst>
                              <p:par>
                                <p:cTn id="21" presetID="4" presetClass="entr" presetSubtype="16" fill="hold" nodeType="afterEffect">
                                  <p:stCondLst>
                                    <p:cond delay="300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box(in)">
                                      <p:cBhvr>
                                        <p:cTn id="23" dur="1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t>What Drives Market Value?</a:t>
            </a:r>
          </a:p>
        </p:txBody>
      </p:sp>
      <p:sp>
        <p:nvSpPr>
          <p:cNvPr id="18435" name="Rectangle 3"/>
          <p:cNvSpPr>
            <a:spLocks noGrp="1" noChangeArrowheads="1"/>
          </p:cNvSpPr>
          <p:nvPr>
            <p:ph idx="1"/>
          </p:nvPr>
        </p:nvSpPr>
        <p:spPr>
          <a:xfrm>
            <a:off x="1062038" y="1766888"/>
            <a:ext cx="7769225" cy="4557712"/>
          </a:xfrm>
        </p:spPr>
        <p:txBody>
          <a:bodyPr/>
          <a:lstStyle/>
          <a:p>
            <a:pPr eaLnBrk="1" hangingPunct="1"/>
            <a:r>
              <a:rPr lang="en-US" sz="2800"/>
              <a:t>Economic Influences</a:t>
            </a:r>
          </a:p>
          <a:p>
            <a:pPr eaLnBrk="1" hangingPunct="1"/>
            <a:r>
              <a:rPr lang="en-US" sz="2800"/>
              <a:t>Interest Rates</a:t>
            </a:r>
          </a:p>
          <a:p>
            <a:pPr eaLnBrk="1" hangingPunct="1"/>
            <a:r>
              <a:rPr lang="en-US" sz="2800"/>
              <a:t>Availability of amenities and jobs</a:t>
            </a:r>
          </a:p>
          <a:p>
            <a:pPr eaLnBrk="1" hangingPunct="1"/>
            <a:r>
              <a:rPr lang="en-US" sz="2800"/>
              <a:t>Commuting Distance to industry</a:t>
            </a:r>
          </a:p>
          <a:p>
            <a:pPr eaLnBrk="1" hangingPunct="1"/>
            <a:r>
              <a:rPr lang="en-US" sz="2800"/>
              <a:t>Consumer needs and the condition and amenities of a property</a:t>
            </a:r>
          </a:p>
          <a:p>
            <a:pPr eaLnBrk="1" hangingPunct="1"/>
            <a:endParaRPr lang="en-US" sz="2800"/>
          </a:p>
          <a:p>
            <a:pPr eaLnBrk="1" hangingPunct="1">
              <a:buFont typeface="Wingdings" pitchFamily="2" charset="2"/>
              <a:buNone/>
            </a:pPr>
            <a:r>
              <a:rPr lang="en-US" sz="2800"/>
              <a:t>These among other factors may influence property values.</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10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calcmode="lin" valueType="num">
                                      <p:cBhvr additive="base">
                                        <p:cTn id="12"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nodeType="after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 calcmode="lin" valueType="num">
                                      <p:cBhvr additive="base">
                                        <p:cTn id="22" dur="10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calcmode="lin" valueType="num">
                                      <p:cBhvr additive="base">
                                        <p:cTn id="27"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nodeType="after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 calcmode="lin" valueType="num">
                                      <p:cBhvr additive="base">
                                        <p:cTn id="32"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a:t>Reassessment - What It Does</a:t>
            </a:r>
          </a:p>
        </p:txBody>
      </p:sp>
      <p:sp>
        <p:nvSpPr>
          <p:cNvPr id="40962" name="Rectangle 3"/>
          <p:cNvSpPr>
            <a:spLocks noGrp="1" noChangeArrowheads="1"/>
          </p:cNvSpPr>
          <p:nvPr>
            <p:ph idx="1"/>
          </p:nvPr>
        </p:nvSpPr>
        <p:spPr/>
        <p:txBody>
          <a:bodyPr/>
          <a:lstStyle/>
          <a:p>
            <a:pPr eaLnBrk="1" hangingPunct="1"/>
            <a:r>
              <a:rPr lang="en-US" sz="2800"/>
              <a:t>Produces equity by eliminating unfair assessments</a:t>
            </a:r>
          </a:p>
          <a:p>
            <a:pPr eaLnBrk="1" hangingPunct="1">
              <a:buFont typeface="Arial" charset="0"/>
              <a:buNone/>
            </a:pPr>
            <a:endParaRPr lang="en-US" sz="2800"/>
          </a:p>
          <a:p>
            <a:pPr eaLnBrk="1" hangingPunct="1"/>
            <a:r>
              <a:rPr lang="en-US" sz="2800"/>
              <a:t>Distributes tax burden fairly within the municipality</a:t>
            </a:r>
          </a:p>
          <a:p>
            <a:pPr eaLnBrk="1" hangingPunct="1">
              <a:buFont typeface="Arial" charset="0"/>
              <a:buNone/>
            </a:pPr>
            <a:endParaRPr lang="en-US" sz="2800"/>
          </a:p>
          <a:p>
            <a:pPr eaLnBrk="1" hangingPunct="1"/>
            <a:r>
              <a:rPr lang="en-US" sz="2800"/>
              <a:t>Increases taxpayer confidence and understanding</a:t>
            </a: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Reassessment </a:t>
            </a:r>
            <a:br>
              <a:rPr lang="en-US"/>
            </a:br>
            <a:r>
              <a:rPr lang="en-US" sz="4000"/>
              <a:t>(Section 102 RPTL)</a:t>
            </a:r>
          </a:p>
        </p:txBody>
      </p:sp>
      <p:sp>
        <p:nvSpPr>
          <p:cNvPr id="19458" name="Rectangle 3"/>
          <p:cNvSpPr>
            <a:spLocks noGrp="1" noChangeArrowheads="1"/>
          </p:cNvSpPr>
          <p:nvPr>
            <p:ph idx="1"/>
          </p:nvPr>
        </p:nvSpPr>
        <p:spPr>
          <a:xfrm>
            <a:off x="1066800" y="2362200"/>
            <a:ext cx="7840663" cy="3136900"/>
          </a:xfrm>
        </p:spPr>
        <p:txBody>
          <a:bodyPr/>
          <a:lstStyle/>
          <a:p>
            <a:pPr eaLnBrk="1" hangingPunct="1"/>
            <a:r>
              <a:rPr lang="en-US"/>
              <a:t>A systematic analysis of all locally assessed parcels to ensure that all assessments are at a stated uniform percentage of value as of the valuation date of the assessment roll upon which the assessment appear.</a:t>
            </a:r>
          </a:p>
        </p:txBody>
      </p:sp>
    </p:spTree>
  </p:cSld>
  <p:clrMapOvr>
    <a:masterClrMapping/>
  </p:clrMapOvr>
  <p:transition>
    <p:strips dir="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z="3600"/>
              <a:t>Reassessment - What It Does Not Do</a:t>
            </a:r>
          </a:p>
        </p:txBody>
      </p:sp>
      <p:sp>
        <p:nvSpPr>
          <p:cNvPr id="41986" name="Rectangle 3"/>
          <p:cNvSpPr>
            <a:spLocks noGrp="1" noChangeArrowheads="1"/>
          </p:cNvSpPr>
          <p:nvPr>
            <p:ph idx="1"/>
          </p:nvPr>
        </p:nvSpPr>
        <p:spPr/>
        <p:txBody>
          <a:bodyPr/>
          <a:lstStyle/>
          <a:p>
            <a:pPr eaLnBrk="1" hangingPunct="1"/>
            <a:r>
              <a:rPr lang="en-US" dirty="0"/>
              <a:t>Generate additional revenue</a:t>
            </a:r>
          </a:p>
          <a:p>
            <a:pPr eaLnBrk="1" hangingPunct="1">
              <a:buFont typeface="Arial" charset="0"/>
              <a:buNone/>
            </a:pPr>
            <a:endParaRPr lang="en-US" dirty="0"/>
          </a:p>
          <a:p>
            <a:pPr eaLnBrk="1" hangingPunct="1"/>
            <a:r>
              <a:rPr lang="en-US" dirty="0"/>
              <a:t>Prevent tax shifts</a:t>
            </a:r>
          </a:p>
          <a:p>
            <a:pPr eaLnBrk="1" hangingPunct="1">
              <a:buFont typeface="Arial" charset="0"/>
              <a:buNone/>
            </a:pPr>
            <a:endParaRPr lang="en-US" dirty="0"/>
          </a:p>
          <a:p>
            <a:pPr eaLnBrk="1" hangingPunct="1"/>
            <a:r>
              <a:rPr lang="en-US" dirty="0"/>
              <a:t>Compensate taxpayers for prior inequities</a:t>
            </a:r>
          </a:p>
        </p:txBody>
      </p:sp>
    </p:spTree>
  </p:cSld>
  <p:clrMapOvr>
    <a:masterClrMapping/>
  </p:clrMapOvr>
  <p:transition>
    <p:newsfla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p:cNvSpPr>
          <p:nvPr>
            <p:ph type="title"/>
          </p:nvPr>
        </p:nvSpPr>
        <p:spPr>
          <a:xfrm>
            <a:off x="1150938" y="214313"/>
            <a:ext cx="7793037" cy="1081087"/>
          </a:xfrm>
          <a:ln>
            <a:solidFill>
              <a:schemeClr val="tx1"/>
            </a:solidFill>
          </a:ln>
        </p:spPr>
        <p:txBody>
          <a:bodyPr/>
          <a:lstStyle/>
          <a:p>
            <a:pPr eaLnBrk="1" hangingPunct="1"/>
            <a:r>
              <a:rPr lang="en-US" sz="4000">
                <a:solidFill>
                  <a:srgbClr val="004D86"/>
                </a:solidFill>
              </a:rPr>
              <a:t>The Property Tax</a:t>
            </a:r>
          </a:p>
        </p:txBody>
      </p:sp>
      <p:sp>
        <p:nvSpPr>
          <p:cNvPr id="43010" name="Rectangle 3"/>
          <p:cNvSpPr>
            <a:spLocks noGrp="1" noChangeArrowheads="1"/>
          </p:cNvSpPr>
          <p:nvPr>
            <p:ph idx="1"/>
          </p:nvPr>
        </p:nvSpPr>
        <p:spPr>
          <a:xfrm>
            <a:off x="228600" y="2438400"/>
            <a:ext cx="8686800" cy="2362200"/>
          </a:xfrm>
        </p:spPr>
        <p:txBody>
          <a:bodyPr/>
          <a:lstStyle/>
          <a:p>
            <a:pPr algn="ctr" eaLnBrk="1" hangingPunct="1">
              <a:buFont typeface="Wingdings" pitchFamily="2" charset="2"/>
              <a:buNone/>
            </a:pPr>
            <a:r>
              <a:rPr lang="en-US" sz="4000" dirty="0"/>
              <a:t>The Real Property Tax is an</a:t>
            </a:r>
          </a:p>
          <a:p>
            <a:pPr algn="ctr" eaLnBrk="1" hangingPunct="1">
              <a:buFont typeface="Wingdings" pitchFamily="2" charset="2"/>
              <a:buNone/>
            </a:pPr>
            <a:r>
              <a:rPr lang="en-US" sz="4000" i="1" u="sng" dirty="0">
                <a:solidFill>
                  <a:srgbClr val="0070C0"/>
                </a:solidFill>
              </a:rPr>
              <a:t>Ad Valorem</a:t>
            </a:r>
            <a:r>
              <a:rPr lang="en-US" sz="4000" i="1" dirty="0">
                <a:solidFill>
                  <a:srgbClr val="0070C0"/>
                </a:solidFill>
              </a:rPr>
              <a:t> </a:t>
            </a:r>
            <a:r>
              <a:rPr lang="en-US" sz="4000" dirty="0"/>
              <a:t>tax </a:t>
            </a:r>
          </a:p>
          <a:p>
            <a:pPr algn="ctr" eaLnBrk="1" hangingPunct="1">
              <a:buFont typeface="Wingdings" pitchFamily="2" charset="2"/>
              <a:buNone/>
            </a:pPr>
            <a:r>
              <a:rPr lang="en-US" sz="4000" dirty="0"/>
              <a:t>(At value) </a:t>
            </a:r>
            <a:endParaRPr lang="en-US" sz="4000" i="1" dirty="0"/>
          </a:p>
          <a:p>
            <a:pPr lvl="1" eaLnBrk="1" hangingPunct="1">
              <a:buFont typeface="Wingdings" pitchFamily="2" charset="2"/>
              <a:buNone/>
            </a:pPr>
            <a:endParaRPr lang="en-US" sz="3600" dirty="0"/>
          </a:p>
        </p:txBody>
      </p:sp>
    </p:spTree>
  </p:cSld>
  <p:clrMapOvr>
    <a:masterClrMapping/>
  </p:clrMapOvr>
  <p:transition>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rrowheads="1"/>
          </p:cNvSpPr>
          <p:nvPr>
            <p:ph type="title"/>
          </p:nvPr>
        </p:nvSpPr>
        <p:spPr>
          <a:xfrm>
            <a:off x="1150938" y="214313"/>
            <a:ext cx="7793037" cy="1004887"/>
          </a:xfrm>
        </p:spPr>
        <p:txBody>
          <a:bodyPr/>
          <a:lstStyle/>
          <a:p>
            <a:pPr eaLnBrk="1" hangingPunct="1"/>
            <a:r>
              <a:rPr lang="en-US" sz="4000">
                <a:solidFill>
                  <a:srgbClr val="004D86"/>
                </a:solidFill>
              </a:rPr>
              <a:t>The Property Tax</a:t>
            </a:r>
          </a:p>
        </p:txBody>
      </p:sp>
      <p:sp>
        <p:nvSpPr>
          <p:cNvPr id="45058" name="Rectangle 3"/>
          <p:cNvSpPr>
            <a:spLocks noGrp="1" noChangeArrowheads="1"/>
          </p:cNvSpPr>
          <p:nvPr>
            <p:ph idx="1"/>
          </p:nvPr>
        </p:nvSpPr>
        <p:spPr>
          <a:xfrm>
            <a:off x="228600" y="2438400"/>
            <a:ext cx="8686800" cy="2362200"/>
          </a:xfrm>
        </p:spPr>
        <p:txBody>
          <a:bodyPr/>
          <a:lstStyle/>
          <a:p>
            <a:pPr algn="ctr" eaLnBrk="1" hangingPunct="1">
              <a:lnSpc>
                <a:spcPct val="90000"/>
              </a:lnSpc>
              <a:buFont typeface="Wingdings" pitchFamily="2" charset="2"/>
              <a:buNone/>
            </a:pPr>
            <a:r>
              <a:rPr lang="en-US" sz="4000" dirty="0"/>
              <a:t>...the amount of tax paid depends on the </a:t>
            </a:r>
            <a:r>
              <a:rPr lang="en-US" sz="4000" u="sng" dirty="0">
                <a:solidFill>
                  <a:srgbClr val="0070C0"/>
                </a:solidFill>
              </a:rPr>
              <a:t>value of the real property</a:t>
            </a:r>
            <a:r>
              <a:rPr lang="en-US" sz="4000" dirty="0"/>
              <a:t> owned multiplied by the tax rate per thousand.</a:t>
            </a:r>
          </a:p>
        </p:txBody>
      </p:sp>
    </p:spTree>
  </p:cSld>
  <p:clrMapOvr>
    <a:masterClrMapping/>
  </p:clrMapOvr>
  <p:transition>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p:cNvSpPr>
          <p:nvPr>
            <p:ph type="title"/>
          </p:nvPr>
        </p:nvSpPr>
        <p:spPr>
          <a:xfrm>
            <a:off x="1150938" y="214313"/>
            <a:ext cx="7793037" cy="1004887"/>
          </a:xfrm>
        </p:spPr>
        <p:txBody>
          <a:bodyPr/>
          <a:lstStyle/>
          <a:p>
            <a:pPr eaLnBrk="1" hangingPunct="1"/>
            <a:r>
              <a:rPr lang="en-US" sz="4000">
                <a:solidFill>
                  <a:srgbClr val="00518E"/>
                </a:solidFill>
              </a:rPr>
              <a:t>The Property Tax</a:t>
            </a:r>
          </a:p>
        </p:txBody>
      </p:sp>
      <p:sp>
        <p:nvSpPr>
          <p:cNvPr id="35843" name="Rectangle 3"/>
          <p:cNvSpPr>
            <a:spLocks noGrp="1" noChangeArrowheads="1"/>
          </p:cNvSpPr>
          <p:nvPr>
            <p:ph idx="1"/>
          </p:nvPr>
        </p:nvSpPr>
        <p:spPr>
          <a:xfrm>
            <a:off x="1182688" y="2017713"/>
            <a:ext cx="7772400" cy="4306887"/>
          </a:xfrm>
        </p:spPr>
        <p:txBody>
          <a:bodyPr rtlCol="0">
            <a:normAutofit/>
          </a:bodyPr>
          <a:lstStyle/>
          <a:p>
            <a:pPr eaLnBrk="1" fontAlgn="auto" hangingPunct="1">
              <a:spcAft>
                <a:spcPts val="0"/>
              </a:spcAft>
              <a:buFont typeface="Wingdings" pitchFamily="2" charset="2"/>
              <a:buNone/>
              <a:defRPr/>
            </a:pPr>
            <a:r>
              <a:rPr lang="en-US" sz="3600" dirty="0"/>
              <a:t>Calculation of Property Taxes:</a:t>
            </a:r>
          </a:p>
          <a:p>
            <a:pPr lvl="1" eaLnBrk="1" fontAlgn="auto" hangingPunct="1">
              <a:spcAft>
                <a:spcPts val="0"/>
              </a:spcAft>
              <a:buFont typeface="Arial" pitchFamily="34" charset="0"/>
              <a:buChar char="–"/>
              <a:defRPr/>
            </a:pPr>
            <a:r>
              <a:rPr lang="en-US" sz="3600" dirty="0"/>
              <a:t>Amount of </a:t>
            </a:r>
            <a:r>
              <a:rPr lang="en-US" sz="3600" u="sng" dirty="0">
                <a:solidFill>
                  <a:srgbClr val="0070C0"/>
                </a:solidFill>
              </a:rPr>
              <a:t>Tax Levy</a:t>
            </a:r>
            <a:r>
              <a:rPr lang="en-US" sz="3600" dirty="0">
                <a:solidFill>
                  <a:srgbClr val="0070C0"/>
                </a:solidFill>
              </a:rPr>
              <a:t> </a:t>
            </a:r>
            <a:r>
              <a:rPr lang="en-US" sz="3600" dirty="0">
                <a:solidFill>
                  <a:schemeClr val="accent5">
                    <a:lumMod val="25000"/>
                  </a:schemeClr>
                </a:solidFill>
              </a:rPr>
              <a:t>(Budget minus Revenues)</a:t>
            </a:r>
          </a:p>
          <a:p>
            <a:pPr lvl="1" eaLnBrk="1" fontAlgn="auto" hangingPunct="1">
              <a:spcAft>
                <a:spcPts val="0"/>
              </a:spcAft>
              <a:buFont typeface="Arial" pitchFamily="34" charset="0"/>
              <a:buChar char="–"/>
              <a:defRPr/>
            </a:pPr>
            <a:r>
              <a:rPr lang="en-US" sz="3600" dirty="0"/>
              <a:t>Divided by </a:t>
            </a:r>
            <a:r>
              <a:rPr lang="en-US" sz="3600" u="sng" dirty="0">
                <a:solidFill>
                  <a:srgbClr val="0070C0"/>
                </a:solidFill>
              </a:rPr>
              <a:t>Taxable Assessed Value</a:t>
            </a:r>
            <a:r>
              <a:rPr lang="en-US" sz="3600" u="sng" dirty="0"/>
              <a:t> </a:t>
            </a:r>
            <a:r>
              <a:rPr lang="en-US" sz="3600" dirty="0">
                <a:solidFill>
                  <a:schemeClr val="accent1">
                    <a:lumMod val="50000"/>
                  </a:schemeClr>
                </a:solidFill>
              </a:rPr>
              <a:t>(</a:t>
            </a:r>
            <a:r>
              <a:rPr lang="en-US" sz="3600" i="1" dirty="0">
                <a:solidFill>
                  <a:schemeClr val="accent1">
                    <a:lumMod val="50000"/>
                  </a:schemeClr>
                </a:solidFill>
              </a:rPr>
              <a:t>Assessed Value minus Exemptions</a:t>
            </a:r>
            <a:r>
              <a:rPr lang="en-US" sz="3600" dirty="0">
                <a:solidFill>
                  <a:schemeClr val="accent1">
                    <a:lumMod val="50000"/>
                  </a:schemeClr>
                </a:solidFill>
              </a:rPr>
              <a:t>)</a:t>
            </a:r>
          </a:p>
          <a:p>
            <a:pPr lvl="1" eaLnBrk="1" fontAlgn="auto" hangingPunct="1">
              <a:spcAft>
                <a:spcPts val="0"/>
              </a:spcAft>
              <a:buFont typeface="Arial" pitchFamily="34" charset="0"/>
              <a:buChar char="–"/>
              <a:defRPr/>
            </a:pPr>
            <a:r>
              <a:rPr lang="en-US" sz="3600" dirty="0"/>
              <a:t>Equals Tax Rate (x 1000)</a:t>
            </a:r>
          </a:p>
        </p:txBody>
      </p:sp>
    </p:spTree>
  </p:cSld>
  <p:clrMapOvr>
    <a:masterClrMapping/>
  </p:clrMapOvr>
  <p:transition>
    <p:blinds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a:t>Reassessment Process</a:t>
            </a:r>
          </a:p>
        </p:txBody>
      </p:sp>
      <p:sp>
        <p:nvSpPr>
          <p:cNvPr id="50178" name="Rectangle 3"/>
          <p:cNvSpPr>
            <a:spLocks noGrp="1" noChangeArrowheads="1"/>
          </p:cNvSpPr>
          <p:nvPr>
            <p:ph idx="1"/>
          </p:nvPr>
        </p:nvSpPr>
        <p:spPr/>
        <p:txBody>
          <a:bodyPr/>
          <a:lstStyle/>
          <a:p>
            <a:pPr eaLnBrk="1" hangingPunct="1">
              <a:lnSpc>
                <a:spcPct val="80000"/>
              </a:lnSpc>
            </a:pPr>
            <a:r>
              <a:rPr lang="en-US" sz="2400"/>
              <a:t>Data Collection/Verification</a:t>
            </a:r>
          </a:p>
          <a:p>
            <a:pPr eaLnBrk="1" hangingPunct="1">
              <a:lnSpc>
                <a:spcPct val="80000"/>
              </a:lnSpc>
            </a:pPr>
            <a:r>
              <a:rPr lang="en-US" sz="2400"/>
              <a:t>Inventory data file editing</a:t>
            </a:r>
          </a:p>
          <a:p>
            <a:pPr eaLnBrk="1" hangingPunct="1">
              <a:lnSpc>
                <a:spcPct val="80000"/>
              </a:lnSpc>
            </a:pPr>
            <a:r>
              <a:rPr lang="en-US" sz="2400"/>
              <a:t>Neighborhood analysis</a:t>
            </a:r>
          </a:p>
          <a:p>
            <a:pPr eaLnBrk="1" hangingPunct="1">
              <a:lnSpc>
                <a:spcPct val="80000"/>
              </a:lnSpc>
            </a:pPr>
            <a:r>
              <a:rPr lang="en-US" sz="2400"/>
              <a:t>Sales analysis</a:t>
            </a:r>
          </a:p>
          <a:p>
            <a:pPr eaLnBrk="1" hangingPunct="1">
              <a:lnSpc>
                <a:spcPct val="80000"/>
              </a:lnSpc>
            </a:pPr>
            <a:r>
              <a:rPr lang="en-US" sz="2400"/>
              <a:t>Application of MASS valuation techniques</a:t>
            </a:r>
          </a:p>
          <a:p>
            <a:pPr eaLnBrk="1" hangingPunct="1">
              <a:lnSpc>
                <a:spcPct val="80000"/>
              </a:lnSpc>
            </a:pPr>
            <a:r>
              <a:rPr lang="en-US" sz="2400"/>
              <a:t>Field Review/Appraisal</a:t>
            </a:r>
          </a:p>
          <a:p>
            <a:pPr eaLnBrk="1" hangingPunct="1">
              <a:lnSpc>
                <a:spcPct val="80000"/>
              </a:lnSpc>
            </a:pPr>
            <a:r>
              <a:rPr lang="en-US" sz="2400" u="sng"/>
              <a:t>Assessment Disclosure</a:t>
            </a:r>
          </a:p>
          <a:p>
            <a:pPr eaLnBrk="1" hangingPunct="1">
              <a:lnSpc>
                <a:spcPct val="80000"/>
              </a:lnSpc>
            </a:pPr>
            <a:r>
              <a:rPr lang="en-US" sz="2400"/>
              <a:t>Informal meetings with taxpayers</a:t>
            </a:r>
          </a:p>
          <a:p>
            <a:pPr eaLnBrk="1" hangingPunct="1">
              <a:lnSpc>
                <a:spcPct val="80000"/>
              </a:lnSpc>
            </a:pPr>
            <a:r>
              <a:rPr lang="en-US" sz="2400"/>
              <a:t>Tentative Roll</a:t>
            </a:r>
          </a:p>
          <a:p>
            <a:pPr eaLnBrk="1" hangingPunct="1">
              <a:lnSpc>
                <a:spcPct val="80000"/>
              </a:lnSpc>
            </a:pPr>
            <a:r>
              <a:rPr lang="en-US" sz="2400"/>
              <a:t>Board of Assessment Review (BAR)</a:t>
            </a:r>
          </a:p>
          <a:p>
            <a:pPr eaLnBrk="1" hangingPunct="1">
              <a:lnSpc>
                <a:spcPct val="80000"/>
              </a:lnSpc>
            </a:pPr>
            <a:r>
              <a:rPr lang="en-US" sz="2400"/>
              <a:t>Final Roll</a:t>
            </a:r>
          </a:p>
        </p:txBody>
      </p:sp>
    </p:spTree>
  </p:cSld>
  <p:clrMapOvr>
    <a:masterClrMapping/>
  </p:clrMapOvr>
  <p:transition>
    <p:newsfla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t>Assessment Change Notice</a:t>
            </a:r>
          </a:p>
        </p:txBody>
      </p:sp>
      <p:sp>
        <p:nvSpPr>
          <p:cNvPr id="24580" name="Rectangle 3"/>
          <p:cNvSpPr>
            <a:spLocks noGrp="1" noChangeArrowheads="1"/>
          </p:cNvSpPr>
          <p:nvPr>
            <p:ph idx="1"/>
          </p:nvPr>
        </p:nvSpPr>
        <p:spPr>
          <a:xfrm>
            <a:off x="609600" y="1981200"/>
            <a:ext cx="8229600" cy="4114800"/>
          </a:xfrm>
        </p:spPr>
        <p:txBody>
          <a:bodyPr/>
          <a:lstStyle/>
          <a:p>
            <a:pPr eaLnBrk="1" hangingPunct="1"/>
            <a:r>
              <a:rPr lang="en-US" dirty="0"/>
              <a:t>Mailed to all properties that have had a change in value</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4500"/>
                                  </p:stCondLst>
                                  <p:childTnLst>
                                    <p:set>
                                      <p:cBhvr>
                                        <p:cTn id="6" dur="1" fill="hold">
                                          <p:stCondLst>
                                            <p:cond delay="0"/>
                                          </p:stCondLst>
                                        </p:cTn>
                                        <p:tgtEl>
                                          <p:spTgt spid="24580">
                                            <p:txEl>
                                              <p:pRg st="0" end="0"/>
                                            </p:txEl>
                                          </p:spTgt>
                                        </p:tgtEl>
                                        <p:attrNameLst>
                                          <p:attrName>style.visibility</p:attrName>
                                        </p:attrNameLst>
                                      </p:cBhvr>
                                      <p:to>
                                        <p:strVal val="visible"/>
                                      </p:to>
                                    </p:set>
                                    <p:animEffect transition="in" filter="checkerboard(down)">
                                      <p:cBhvr>
                                        <p:cTn id="7" dur="500"/>
                                        <p:tgtEl>
                                          <p:spTgt spid="24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t>Informal Assessment Meeting</a:t>
            </a:r>
          </a:p>
        </p:txBody>
      </p:sp>
      <p:sp>
        <p:nvSpPr>
          <p:cNvPr id="32772" name="Rectangle 3"/>
          <p:cNvSpPr>
            <a:spLocks noGrp="1" noChangeArrowheads="1"/>
          </p:cNvSpPr>
          <p:nvPr>
            <p:ph idx="1"/>
          </p:nvPr>
        </p:nvSpPr>
        <p:spPr/>
        <p:txBody>
          <a:bodyPr/>
          <a:lstStyle/>
          <a:p>
            <a:pPr eaLnBrk="1" hangingPunct="1"/>
            <a:r>
              <a:rPr lang="en-US"/>
              <a:t>What are Informal Meetings?</a:t>
            </a:r>
          </a:p>
          <a:p>
            <a:pPr lvl="1" eaLnBrk="1" hangingPunct="1"/>
            <a:r>
              <a:rPr lang="en-US" u="sng"/>
              <a:t>Informal Platform</a:t>
            </a:r>
            <a:r>
              <a:rPr lang="en-US"/>
              <a:t> for the public to present information to the Assessor.</a:t>
            </a:r>
          </a:p>
          <a:p>
            <a:pPr lvl="1" eaLnBrk="1" hangingPunct="1"/>
            <a:r>
              <a:rPr lang="en-US"/>
              <a:t>Non-confrontational</a:t>
            </a:r>
          </a:p>
          <a:p>
            <a:pPr lvl="1" eaLnBrk="1" hangingPunct="1"/>
            <a:r>
              <a:rPr lang="en-US"/>
              <a:t>Information sharing</a:t>
            </a:r>
          </a:p>
          <a:p>
            <a:pPr lvl="1" eaLnBrk="1" hangingPunct="1"/>
            <a:r>
              <a:rPr lang="en-US"/>
              <a:t>Time very limited – 5-10 minutes, it is important to come prepared.</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150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box(in)">
                                      <p:cBhvr>
                                        <p:cTn id="7" dur="2000"/>
                                        <p:tgtEl>
                                          <p:spTgt spid="32772">
                                            <p:txEl>
                                              <p:pRg st="0" end="0"/>
                                            </p:txEl>
                                          </p:spTgt>
                                        </p:tgtEl>
                                      </p:cBhvr>
                                    </p:animEffect>
                                  </p:childTnLst>
                                </p:cTn>
                              </p:par>
                            </p:childTnLst>
                          </p:cTn>
                        </p:par>
                        <p:par>
                          <p:cTn id="8" fill="hold">
                            <p:stCondLst>
                              <p:cond delay="3500"/>
                            </p:stCondLst>
                            <p:childTnLst>
                              <p:par>
                                <p:cTn id="9" presetID="4" presetClass="entr" presetSubtype="16" fill="hold" nodeType="afterEffect">
                                  <p:stCondLst>
                                    <p:cond delay="0"/>
                                  </p:stCondLst>
                                  <p:childTnLst>
                                    <p:set>
                                      <p:cBhvr>
                                        <p:cTn id="10" dur="1" fill="hold">
                                          <p:stCondLst>
                                            <p:cond delay="0"/>
                                          </p:stCondLst>
                                        </p:cTn>
                                        <p:tgtEl>
                                          <p:spTgt spid="32772">
                                            <p:txEl>
                                              <p:pRg st="1" end="1"/>
                                            </p:txEl>
                                          </p:spTgt>
                                        </p:tgtEl>
                                        <p:attrNameLst>
                                          <p:attrName>style.visibility</p:attrName>
                                        </p:attrNameLst>
                                      </p:cBhvr>
                                      <p:to>
                                        <p:strVal val="visible"/>
                                      </p:to>
                                    </p:set>
                                    <p:animEffect transition="in" filter="box(in)">
                                      <p:cBhvr>
                                        <p:cTn id="11" dur="2000"/>
                                        <p:tgtEl>
                                          <p:spTgt spid="32772">
                                            <p:txEl>
                                              <p:pRg st="1" end="1"/>
                                            </p:txEl>
                                          </p:spTgt>
                                        </p:tgtEl>
                                      </p:cBhvr>
                                    </p:animEffect>
                                  </p:childTnLst>
                                </p:cTn>
                              </p:par>
                            </p:childTnLst>
                          </p:cTn>
                        </p:par>
                        <p:par>
                          <p:cTn id="12" fill="hold">
                            <p:stCondLst>
                              <p:cond delay="5500"/>
                            </p:stCondLst>
                            <p:childTnLst>
                              <p:par>
                                <p:cTn id="13" presetID="4" presetClass="entr" presetSubtype="16" fill="hold" nodeType="afterEffect">
                                  <p:stCondLst>
                                    <p:cond delay="0"/>
                                  </p:stCondLst>
                                  <p:childTnLst>
                                    <p:set>
                                      <p:cBhvr>
                                        <p:cTn id="14" dur="1" fill="hold">
                                          <p:stCondLst>
                                            <p:cond delay="0"/>
                                          </p:stCondLst>
                                        </p:cTn>
                                        <p:tgtEl>
                                          <p:spTgt spid="32772">
                                            <p:txEl>
                                              <p:pRg st="2" end="2"/>
                                            </p:txEl>
                                          </p:spTgt>
                                        </p:tgtEl>
                                        <p:attrNameLst>
                                          <p:attrName>style.visibility</p:attrName>
                                        </p:attrNameLst>
                                      </p:cBhvr>
                                      <p:to>
                                        <p:strVal val="visible"/>
                                      </p:to>
                                    </p:set>
                                    <p:animEffect transition="in" filter="box(in)">
                                      <p:cBhvr>
                                        <p:cTn id="15" dur="2000"/>
                                        <p:tgtEl>
                                          <p:spTgt spid="32772">
                                            <p:txEl>
                                              <p:pRg st="2" end="2"/>
                                            </p:txEl>
                                          </p:spTgt>
                                        </p:tgtEl>
                                      </p:cBhvr>
                                    </p:animEffect>
                                  </p:childTnLst>
                                </p:cTn>
                              </p:par>
                            </p:childTnLst>
                          </p:cTn>
                        </p:par>
                        <p:par>
                          <p:cTn id="16" fill="hold">
                            <p:stCondLst>
                              <p:cond delay="7500"/>
                            </p:stCondLst>
                            <p:childTnLst>
                              <p:par>
                                <p:cTn id="17" presetID="4" presetClass="entr" presetSubtype="16" fill="hold" nodeType="afterEffect">
                                  <p:stCondLst>
                                    <p:cond delay="0"/>
                                  </p:stCondLst>
                                  <p:childTnLst>
                                    <p:set>
                                      <p:cBhvr>
                                        <p:cTn id="18" dur="1" fill="hold">
                                          <p:stCondLst>
                                            <p:cond delay="0"/>
                                          </p:stCondLst>
                                        </p:cTn>
                                        <p:tgtEl>
                                          <p:spTgt spid="32772">
                                            <p:txEl>
                                              <p:pRg st="3" end="3"/>
                                            </p:txEl>
                                          </p:spTgt>
                                        </p:tgtEl>
                                        <p:attrNameLst>
                                          <p:attrName>style.visibility</p:attrName>
                                        </p:attrNameLst>
                                      </p:cBhvr>
                                      <p:to>
                                        <p:strVal val="visible"/>
                                      </p:to>
                                    </p:set>
                                    <p:animEffect transition="in" filter="box(in)">
                                      <p:cBhvr>
                                        <p:cTn id="19" dur="2000"/>
                                        <p:tgtEl>
                                          <p:spTgt spid="32772">
                                            <p:txEl>
                                              <p:pRg st="3" end="3"/>
                                            </p:txEl>
                                          </p:spTgt>
                                        </p:tgtEl>
                                      </p:cBhvr>
                                    </p:animEffect>
                                  </p:childTnLst>
                                </p:cTn>
                              </p:par>
                            </p:childTnLst>
                          </p:cTn>
                        </p:par>
                        <p:par>
                          <p:cTn id="20" fill="hold">
                            <p:stCondLst>
                              <p:cond delay="9500"/>
                            </p:stCondLst>
                            <p:childTnLst>
                              <p:par>
                                <p:cTn id="21" presetID="4" presetClass="entr" presetSubtype="16" fill="hold" nodeType="afterEffect">
                                  <p:stCondLst>
                                    <p:cond delay="0"/>
                                  </p:stCondLst>
                                  <p:childTnLst>
                                    <p:set>
                                      <p:cBhvr>
                                        <p:cTn id="22" dur="1" fill="hold">
                                          <p:stCondLst>
                                            <p:cond delay="0"/>
                                          </p:stCondLst>
                                        </p:cTn>
                                        <p:tgtEl>
                                          <p:spTgt spid="32772">
                                            <p:txEl>
                                              <p:pRg st="4" end="4"/>
                                            </p:txEl>
                                          </p:spTgt>
                                        </p:tgtEl>
                                        <p:attrNameLst>
                                          <p:attrName>style.visibility</p:attrName>
                                        </p:attrNameLst>
                                      </p:cBhvr>
                                      <p:to>
                                        <p:strVal val="visible"/>
                                      </p:to>
                                    </p:set>
                                    <p:animEffect transition="in" filter="box(in)">
                                      <p:cBhvr>
                                        <p:cTn id="23" dur="2000"/>
                                        <p:tgtEl>
                                          <p:spTgt spid="327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t>Informal Assessment Meeting</a:t>
            </a:r>
          </a:p>
        </p:txBody>
      </p:sp>
      <p:sp>
        <p:nvSpPr>
          <p:cNvPr id="55298" name="Rectangle 3"/>
          <p:cNvSpPr>
            <a:spLocks noGrp="1" noChangeArrowheads="1"/>
          </p:cNvSpPr>
          <p:nvPr>
            <p:ph idx="1"/>
          </p:nvPr>
        </p:nvSpPr>
        <p:spPr>
          <a:xfrm>
            <a:off x="1295400" y="1676400"/>
            <a:ext cx="7313613" cy="4495800"/>
          </a:xfrm>
        </p:spPr>
        <p:txBody>
          <a:bodyPr/>
          <a:lstStyle/>
          <a:p>
            <a:pPr eaLnBrk="1" hangingPunct="1"/>
            <a:r>
              <a:rPr lang="en-US"/>
              <a:t>Objectives:</a:t>
            </a:r>
          </a:p>
          <a:p>
            <a:pPr lvl="1" eaLnBrk="1" hangingPunct="1"/>
            <a:r>
              <a:rPr lang="en-US" sz="2600"/>
              <a:t>Verify Data</a:t>
            </a:r>
          </a:p>
          <a:p>
            <a:pPr lvl="1" eaLnBrk="1" hangingPunct="1"/>
            <a:r>
              <a:rPr lang="en-US" sz="2600"/>
              <a:t>Review Exemptions</a:t>
            </a:r>
          </a:p>
          <a:p>
            <a:pPr lvl="1" eaLnBrk="1" hangingPunct="1"/>
            <a:r>
              <a:rPr lang="en-US" sz="2600"/>
              <a:t>Listen to taxpayers concerns and perspective</a:t>
            </a:r>
          </a:p>
          <a:p>
            <a:pPr lvl="1" eaLnBrk="1" hangingPunct="1"/>
            <a:r>
              <a:rPr lang="en-US" sz="2600"/>
              <a:t>Correct mistakes</a:t>
            </a:r>
          </a:p>
          <a:p>
            <a:pPr lvl="1" eaLnBrk="1" hangingPunct="1"/>
            <a:r>
              <a:rPr lang="en-US" sz="2600"/>
              <a:t>After hearing – Assessor reviews  assessment(s)</a:t>
            </a:r>
          </a:p>
          <a:p>
            <a:pPr lvl="2" eaLnBrk="1" hangingPunct="1"/>
            <a:r>
              <a:rPr lang="en-US"/>
              <a:t>Single Parcel</a:t>
            </a:r>
          </a:p>
          <a:p>
            <a:pPr lvl="2" eaLnBrk="1" hangingPunct="1"/>
            <a:r>
              <a:rPr lang="en-US"/>
              <a:t>Group of Parcels</a:t>
            </a:r>
          </a:p>
        </p:txBody>
      </p:sp>
    </p:spTree>
  </p:cSld>
  <p:clrMapOvr>
    <a:masterClrMapping/>
  </p:clrMapOvr>
  <p:transition>
    <p:comb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dirty="0"/>
              <a:t>Informal Assessment Meeting</a:t>
            </a:r>
          </a:p>
        </p:txBody>
      </p:sp>
      <p:sp>
        <p:nvSpPr>
          <p:cNvPr id="56322" name="Rectangle 3"/>
          <p:cNvSpPr>
            <a:spLocks noGrp="1" noChangeArrowheads="1"/>
          </p:cNvSpPr>
          <p:nvPr>
            <p:ph idx="1"/>
          </p:nvPr>
        </p:nvSpPr>
        <p:spPr>
          <a:xfrm>
            <a:off x="533400" y="1600200"/>
            <a:ext cx="8229600" cy="4525963"/>
          </a:xfrm>
        </p:spPr>
        <p:txBody>
          <a:bodyPr/>
          <a:lstStyle/>
          <a:p>
            <a:pPr eaLnBrk="1" hangingPunct="1"/>
            <a:r>
              <a:rPr lang="en-US" sz="2800" dirty="0"/>
              <a:t>What you should </a:t>
            </a:r>
            <a:r>
              <a:rPr lang="en-US" sz="2800" b="1" u="sng" dirty="0"/>
              <a:t>NOT</a:t>
            </a:r>
            <a:r>
              <a:rPr lang="en-US" sz="2800" dirty="0"/>
              <a:t> do:</a:t>
            </a:r>
          </a:p>
          <a:p>
            <a:pPr lvl="1" eaLnBrk="1" hangingPunct="1"/>
            <a:r>
              <a:rPr lang="en-US" dirty="0"/>
              <a:t>Focus on percentage of change</a:t>
            </a:r>
          </a:p>
          <a:p>
            <a:pPr lvl="1" eaLnBrk="1" hangingPunct="1"/>
            <a:r>
              <a:rPr lang="en-US" dirty="0"/>
              <a:t>Focus on amount of taxes</a:t>
            </a:r>
          </a:p>
          <a:p>
            <a:pPr lvl="1" eaLnBrk="1" hangingPunct="1"/>
            <a:r>
              <a:rPr lang="en-US" dirty="0"/>
              <a:t>Focus on irrelevant issues</a:t>
            </a:r>
          </a:p>
          <a:p>
            <a:pPr lvl="2" eaLnBrk="1" hangingPunct="1"/>
            <a:r>
              <a:rPr lang="en-US" sz="2800" dirty="0"/>
              <a:t>i.e.: Purchase price of property in 1975</a:t>
            </a:r>
          </a:p>
          <a:p>
            <a:pPr lvl="1" eaLnBrk="1" hangingPunct="1"/>
            <a:r>
              <a:rPr lang="en-US" dirty="0"/>
              <a:t>Attack</a:t>
            </a:r>
          </a:p>
          <a:p>
            <a:pPr lvl="1" eaLnBrk="1" hangingPunct="1"/>
            <a:r>
              <a:rPr lang="en-US" dirty="0"/>
              <a:t>Use the condition of your neighbor's house as a factor of your assessment without providing supporting proof of the impact on values in that specific area. </a:t>
            </a:r>
          </a:p>
        </p:txBody>
      </p:sp>
    </p:spTree>
  </p:cSld>
  <p:clrMapOvr>
    <a:masterClrMapping/>
  </p:clrMapOvr>
  <p:transition>
    <p:wheel spokes="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t>Informal Assessment Meeting</a:t>
            </a:r>
          </a:p>
        </p:txBody>
      </p:sp>
      <p:sp>
        <p:nvSpPr>
          <p:cNvPr id="57346" name="Rectangle 3"/>
          <p:cNvSpPr>
            <a:spLocks noGrp="1" noChangeArrowheads="1"/>
          </p:cNvSpPr>
          <p:nvPr>
            <p:ph idx="1"/>
          </p:nvPr>
        </p:nvSpPr>
        <p:spPr>
          <a:xfrm>
            <a:off x="1182688" y="2017713"/>
            <a:ext cx="7772400" cy="4459287"/>
          </a:xfrm>
        </p:spPr>
        <p:txBody>
          <a:bodyPr/>
          <a:lstStyle/>
          <a:p>
            <a:pPr eaLnBrk="1" hangingPunct="1"/>
            <a:r>
              <a:rPr lang="en-US" sz="2500"/>
              <a:t>How to Prepare:</a:t>
            </a:r>
          </a:p>
          <a:p>
            <a:pPr lvl="1" eaLnBrk="1" hangingPunct="1"/>
            <a:r>
              <a:rPr lang="en-US" sz="2400"/>
              <a:t>Review Data/Inventory</a:t>
            </a:r>
          </a:p>
          <a:p>
            <a:pPr lvl="1" eaLnBrk="1" hangingPunct="1"/>
            <a:r>
              <a:rPr lang="en-US" sz="2400"/>
              <a:t>Focus on Assessed Valuation (Market Value)</a:t>
            </a:r>
          </a:p>
          <a:p>
            <a:pPr lvl="1" eaLnBrk="1" hangingPunct="1"/>
            <a:r>
              <a:rPr lang="en-US" sz="2400"/>
              <a:t>Search for comparable sales</a:t>
            </a:r>
          </a:p>
          <a:p>
            <a:pPr lvl="1" eaLnBrk="1" hangingPunct="1"/>
            <a:r>
              <a:rPr lang="en-US" sz="2400"/>
              <a:t>Bring relative data – recent appraisal</a:t>
            </a:r>
          </a:p>
          <a:p>
            <a:pPr lvl="1" eaLnBrk="1" hangingPunct="1"/>
            <a:r>
              <a:rPr lang="en-US" sz="2400"/>
              <a:t>Keep a positive attitude</a:t>
            </a:r>
          </a:p>
          <a:p>
            <a:pPr lvl="1" eaLnBrk="1" hangingPunct="1"/>
            <a:r>
              <a:rPr lang="en-US" sz="2400"/>
              <a:t>Remember the person you are meeting with is a professional appraiser/assessor with one objective in mind – to ensure that you are assessed at 100% fair market value.</a:t>
            </a:r>
          </a:p>
        </p:txBody>
      </p:sp>
    </p:spTree>
  </p:cSld>
  <p:clrMapOvr>
    <a:masterClrMapping/>
  </p:clrMapOvr>
  <p:transition>
    <p:wheel spokes="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14313"/>
            <a:ext cx="8639175" cy="1081087"/>
          </a:xfrm>
        </p:spPr>
        <p:txBody>
          <a:bodyPr rtlCol="0">
            <a:normAutofit fontScale="90000"/>
          </a:bodyPr>
          <a:lstStyle/>
          <a:p>
            <a:pPr eaLnBrk="1" fontAlgn="auto" hangingPunct="1">
              <a:spcAft>
                <a:spcPts val="0"/>
              </a:spcAft>
              <a:defRPr/>
            </a:pPr>
            <a:r>
              <a:rPr lang="en-US" sz="3600" b="1"/>
              <a:t>Who is responsible for assessments and who is responsible for taxes?</a:t>
            </a:r>
          </a:p>
        </p:txBody>
      </p:sp>
      <p:sp>
        <p:nvSpPr>
          <p:cNvPr id="21506" name="Rectangle 3"/>
          <p:cNvSpPr>
            <a:spLocks noGrp="1" noChangeArrowheads="1"/>
          </p:cNvSpPr>
          <p:nvPr>
            <p:ph idx="1"/>
          </p:nvPr>
        </p:nvSpPr>
        <p:spPr>
          <a:xfrm>
            <a:off x="228600" y="1905000"/>
            <a:ext cx="8726488" cy="4227513"/>
          </a:xfrm>
        </p:spPr>
        <p:txBody>
          <a:bodyPr/>
          <a:lstStyle/>
          <a:p>
            <a:pPr eaLnBrk="1" hangingPunct="1">
              <a:lnSpc>
                <a:spcPct val="80000"/>
              </a:lnSpc>
            </a:pPr>
            <a:endParaRPr lang="en-US" sz="2000" b="1"/>
          </a:p>
          <a:p>
            <a:pPr eaLnBrk="1" hangingPunct="1">
              <a:lnSpc>
                <a:spcPct val="80000"/>
              </a:lnSpc>
            </a:pPr>
            <a:r>
              <a:rPr lang="en-US" sz="2000" b="1" u="sng"/>
              <a:t>Assessments</a:t>
            </a:r>
            <a:r>
              <a:rPr lang="en-US" sz="2000" b="1"/>
              <a:t> are determined by the </a:t>
            </a:r>
            <a:r>
              <a:rPr lang="en-US" sz="2000" b="1" u="sng"/>
              <a:t>Assessor </a:t>
            </a:r>
            <a:r>
              <a:rPr lang="en-US" sz="2000" b="1"/>
              <a:t>and are based on market value.  Market value is how much your property would sell for under normal conditions.  Once the assessor estimates the market value of your property, the assessment is calculated.</a:t>
            </a:r>
          </a:p>
          <a:p>
            <a:pPr eaLnBrk="1" hangingPunct="1">
              <a:lnSpc>
                <a:spcPct val="80000"/>
              </a:lnSpc>
              <a:buFont typeface="Wingdings" pitchFamily="2" charset="2"/>
              <a:buNone/>
            </a:pPr>
            <a:endParaRPr lang="en-US" sz="2000" b="1"/>
          </a:p>
          <a:p>
            <a:pPr eaLnBrk="1" hangingPunct="1">
              <a:lnSpc>
                <a:spcPct val="80000"/>
              </a:lnSpc>
            </a:pPr>
            <a:r>
              <a:rPr lang="en-US" sz="2000" b="1"/>
              <a:t>Your </a:t>
            </a:r>
            <a:r>
              <a:rPr lang="en-US" sz="2000" b="1" u="sng"/>
              <a:t>taxing</a:t>
            </a:r>
            <a:r>
              <a:rPr lang="en-US" sz="2000" b="1"/>
              <a:t> jurisdiction (</a:t>
            </a:r>
            <a:r>
              <a:rPr lang="en-US" sz="2000" b="1" u="sng"/>
              <a:t>school district</a:t>
            </a:r>
            <a:r>
              <a:rPr lang="en-US" sz="2000" b="1"/>
              <a:t>, </a:t>
            </a:r>
            <a:r>
              <a:rPr lang="en-US" sz="2000" b="1" u="sng"/>
              <a:t>town</a:t>
            </a:r>
            <a:r>
              <a:rPr lang="en-US" sz="2000" b="1"/>
              <a:t>, </a:t>
            </a:r>
            <a:r>
              <a:rPr lang="en-US" sz="2000" b="1" u="sng"/>
              <a:t>count</a:t>
            </a:r>
            <a:r>
              <a:rPr lang="en-US" sz="2000" b="1"/>
              <a:t>y, etc.) is responsible for developing and adopting a budget.  There are several steps involved in this process.  Revenue from all sources other than the property tax is determined.  These revenues are subtracted from the budget to arrive at the tax levy – the total amount to be raised through the property tax.</a:t>
            </a:r>
          </a:p>
          <a:p>
            <a:pPr eaLnBrk="1" hangingPunct="1">
              <a:lnSpc>
                <a:spcPct val="80000"/>
              </a:lnSpc>
              <a:buFont typeface="Wingdings" pitchFamily="2" charset="2"/>
              <a:buNone/>
            </a:pPr>
            <a:endParaRPr lang="en-US" sz="2000" b="1"/>
          </a:p>
          <a:p>
            <a:pPr eaLnBrk="1" hangingPunct="1">
              <a:lnSpc>
                <a:spcPct val="80000"/>
              </a:lnSpc>
            </a:pPr>
            <a:r>
              <a:rPr lang="en-US" sz="2000" b="1"/>
              <a:t>The tax rate for properties in your community is then determined by dividing the tax levy by the total taxable assessed value of taxable real property in your community (tax levy¸ total assessed value = tax rate).</a:t>
            </a:r>
          </a:p>
        </p:txBody>
      </p:sp>
    </p:spTree>
  </p:cSld>
  <p:clrMapOvr>
    <a:masterClrMapping/>
  </p:clrMapOvr>
  <p:transition>
    <p:strips dir="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a:t>Formal Review Process</a:t>
            </a:r>
          </a:p>
        </p:txBody>
      </p:sp>
      <p:sp>
        <p:nvSpPr>
          <p:cNvPr id="58370" name="Rectangle 3"/>
          <p:cNvSpPr>
            <a:spLocks noGrp="1" noChangeArrowheads="1"/>
          </p:cNvSpPr>
          <p:nvPr>
            <p:ph idx="1"/>
          </p:nvPr>
        </p:nvSpPr>
        <p:spPr>
          <a:xfrm>
            <a:off x="1182688" y="2286000"/>
            <a:ext cx="7772400" cy="3846513"/>
          </a:xfrm>
        </p:spPr>
        <p:txBody>
          <a:bodyPr/>
          <a:lstStyle/>
          <a:p>
            <a:pPr eaLnBrk="1" hangingPunct="1"/>
            <a:r>
              <a:rPr lang="en-US"/>
              <a:t>Local Board of Assessment Review</a:t>
            </a:r>
          </a:p>
          <a:p>
            <a:pPr eaLnBrk="1" hangingPunct="1"/>
            <a:r>
              <a:rPr lang="en-US"/>
              <a:t>Small Claims Assessment Review (SCAR)</a:t>
            </a:r>
          </a:p>
          <a:p>
            <a:pPr eaLnBrk="1" hangingPunct="1"/>
            <a:r>
              <a:rPr lang="en-US"/>
              <a:t>Supreme Court – Certiorari/Article 7</a:t>
            </a:r>
          </a:p>
        </p:txBody>
      </p:sp>
    </p:spTree>
  </p:cSld>
  <p:clrMapOvr>
    <a:masterClrMapping/>
  </p:clrMapOvr>
  <p:transition>
    <p:wheel spokes="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609600" y="762000"/>
            <a:ext cx="7724775" cy="1614488"/>
          </a:xfrm>
        </p:spPr>
        <p:txBody>
          <a:bodyPr rtlCol="0">
            <a:normAutofit fontScale="90000"/>
          </a:bodyPr>
          <a:lstStyle/>
          <a:p>
            <a:pPr eaLnBrk="1" fontAlgn="auto" hangingPunct="1">
              <a:spcAft>
                <a:spcPts val="0"/>
              </a:spcAft>
              <a:defRPr/>
            </a:pPr>
            <a:r>
              <a:rPr lang="en-US" sz="3600" dirty="0"/>
              <a:t>When looking at your updated assessment, a good question to ask yourself . . .</a:t>
            </a:r>
          </a:p>
        </p:txBody>
      </p:sp>
      <p:sp>
        <p:nvSpPr>
          <p:cNvPr id="59394" name="Rectangle 3"/>
          <p:cNvSpPr>
            <a:spLocks noGrp="1" noChangeArrowheads="1"/>
          </p:cNvSpPr>
          <p:nvPr>
            <p:ph type="body" idx="4294967295"/>
          </p:nvPr>
        </p:nvSpPr>
        <p:spPr>
          <a:xfrm>
            <a:off x="381000" y="2438400"/>
            <a:ext cx="8229600" cy="4114800"/>
          </a:xfrm>
        </p:spPr>
        <p:txBody>
          <a:bodyPr/>
          <a:lstStyle/>
          <a:p>
            <a:pPr eaLnBrk="1" hangingPunct="1"/>
            <a:r>
              <a:rPr lang="en-US" sz="3600"/>
              <a:t>Is the market value estimate the assessor has derived for my property a reasonable representation of what I would expect to receive for my property if it was offered for sale on the open market?</a:t>
            </a:r>
          </a:p>
        </p:txBody>
      </p:sp>
    </p:spTree>
  </p:cSld>
  <p:clrMapOvr>
    <a:masterClrMapping/>
  </p:clrMapOvr>
  <p:transition>
    <p:wheel spokes="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85800" y="381000"/>
            <a:ext cx="8458200" cy="762000"/>
          </a:xfrm>
        </p:spPr>
        <p:txBody>
          <a:bodyPr/>
          <a:lstStyle/>
          <a:p>
            <a:pPr eaLnBrk="1" hangingPunct="1"/>
            <a:r>
              <a:rPr lang="en-US" sz="3900"/>
              <a:t>If You Would Like More Information:</a:t>
            </a:r>
          </a:p>
        </p:txBody>
      </p:sp>
      <p:sp>
        <p:nvSpPr>
          <p:cNvPr id="60418" name="Rectangle 3"/>
          <p:cNvSpPr>
            <a:spLocks noGrp="1" noChangeArrowheads="1"/>
          </p:cNvSpPr>
          <p:nvPr>
            <p:ph idx="1"/>
          </p:nvPr>
        </p:nvSpPr>
        <p:spPr>
          <a:xfrm>
            <a:off x="533400" y="1981200"/>
            <a:ext cx="7772400" cy="4114800"/>
          </a:xfrm>
        </p:spPr>
        <p:txBody>
          <a:bodyPr/>
          <a:lstStyle/>
          <a:p>
            <a:pPr algn="ctr" eaLnBrk="1" hangingPunct="1">
              <a:buFont typeface="Wingdings" pitchFamily="2" charset="2"/>
              <a:buNone/>
            </a:pPr>
            <a:r>
              <a:rPr lang="en-US" sz="4800"/>
              <a:t>Visit the New York State Office of Real Property Tax Services Web Site at:</a:t>
            </a:r>
          </a:p>
          <a:p>
            <a:pPr algn="ctr" eaLnBrk="1" hangingPunct="1">
              <a:buFont typeface="Wingdings" pitchFamily="2" charset="2"/>
              <a:buNone/>
            </a:pPr>
            <a:r>
              <a:rPr lang="en-US" sz="5400" u="sng">
                <a:solidFill>
                  <a:schemeClr val="folHlink"/>
                </a:solidFill>
              </a:rPr>
              <a:t>www.tax.ny.gov</a:t>
            </a:r>
          </a:p>
        </p:txBody>
      </p:sp>
    </p:spTree>
  </p:cSld>
  <p:clrMapOvr>
    <a:masterClrMapping/>
  </p:clrMapOvr>
  <p:transition spd="slow">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600200"/>
            <a:ext cx="7924800" cy="4525963"/>
          </a:xfrm>
        </p:spPr>
        <p:txBody>
          <a:bodyPr/>
          <a:lstStyle/>
          <a:p>
            <a:pPr marL="0" indent="0" algn="ctr">
              <a:buNone/>
            </a:pPr>
            <a:r>
              <a:rPr lang="en-US" sz="9600" dirty="0">
                <a:solidFill>
                  <a:srgbClr val="C00000"/>
                </a:solidFill>
              </a:rPr>
              <a:t>Thank You!!</a:t>
            </a:r>
          </a:p>
        </p:txBody>
      </p:sp>
    </p:spTree>
    <p:extLst>
      <p:ext uri="{BB962C8B-B14F-4D97-AF65-F5344CB8AC3E}">
        <p14:creationId xmlns:p14="http://schemas.microsoft.com/office/powerpoint/2010/main" val="2488787900"/>
      </p:ext>
    </p:extLst>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Agricultural Assessment Anyway???</a:t>
            </a:r>
          </a:p>
        </p:txBody>
      </p:sp>
      <p:pic>
        <p:nvPicPr>
          <p:cNvPr id="2050" name="Picture 2" descr="C:\Program Files (x86)\Microsoft Office\MEDIA\CAGCAT10\j0297185.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229599" cy="441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24929"/>
      </p:ext>
    </p:extLst>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sz="2400" dirty="0"/>
              <a:t>Agricultural Assessment Values 2020</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914400"/>
            <a:ext cx="64008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8739161"/>
      </p:ext>
    </p:extLst>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3">
                    <a:lumMod val="50000"/>
                  </a:schemeClr>
                </a:solidFill>
              </a:rPr>
              <a:t>2019 Agricultural Assessment Values</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3332" y="1600200"/>
            <a:ext cx="34973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54810"/>
      </p:ext>
    </p:extLst>
  </p:cSld>
  <p:clrMapOvr>
    <a:masterClrMapping/>
  </p:clrMapOvr>
  <p:transition>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Sheet Calculation on RPS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7620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93657"/>
      </p:ext>
    </p:extLst>
  </p:cSld>
  <p:clrMapOvr>
    <a:masterClrMapping/>
  </p:clrMapOvr>
  <p:transition>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lumMod val="75000"/>
                  </a:schemeClr>
                </a:solidFill>
              </a:rPr>
              <a:t>Examples</a:t>
            </a: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143000"/>
            <a:ext cx="68580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959835"/>
      </p:ext>
    </p:extLst>
  </p:cSld>
  <p:clrMapOvr>
    <a:masterClrMapping/>
  </p:clrMapOvr>
  <p:transition>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accent4">
                    <a:lumMod val="75000"/>
                  </a:schemeClr>
                </a:solidFill>
              </a:rPr>
              <a:t>Agricultural Assessment Application</a:t>
            </a: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3332" y="1600200"/>
            <a:ext cx="34973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65648"/>
      </p:ext>
    </p:extLst>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228600"/>
            <a:ext cx="8458200" cy="990600"/>
          </a:xfrm>
        </p:spPr>
        <p:txBody>
          <a:bodyPr anchor="t"/>
          <a:lstStyle/>
          <a:p>
            <a:pPr eaLnBrk="1" hangingPunct="1"/>
            <a:r>
              <a:rPr lang="en-US" sz="5400"/>
              <a:t>The Job of the Assessor</a:t>
            </a:r>
          </a:p>
        </p:txBody>
      </p:sp>
      <p:sp>
        <p:nvSpPr>
          <p:cNvPr id="18435" name="Rectangle 3"/>
          <p:cNvSpPr>
            <a:spLocks noGrp="1" noChangeArrowheads="1"/>
          </p:cNvSpPr>
          <p:nvPr>
            <p:ph idx="1"/>
          </p:nvPr>
        </p:nvSpPr>
        <p:spPr>
          <a:xfrm>
            <a:off x="762000" y="1905000"/>
            <a:ext cx="8382000" cy="4114800"/>
          </a:xfrm>
        </p:spPr>
        <p:txBody>
          <a:bodyPr>
            <a:normAutofit/>
          </a:bodyPr>
          <a:lstStyle/>
          <a:p>
            <a:pPr eaLnBrk="1" hangingPunct="1">
              <a:lnSpc>
                <a:spcPct val="80000"/>
              </a:lnSpc>
            </a:pPr>
            <a:r>
              <a:rPr lang="en-US" sz="2400" b="1" dirty="0">
                <a:latin typeface="Arial" charset="0"/>
              </a:rPr>
              <a:t>Provide fair assessments by determining the market value of each property</a:t>
            </a:r>
          </a:p>
          <a:p>
            <a:pPr eaLnBrk="1" hangingPunct="1">
              <a:lnSpc>
                <a:spcPct val="80000"/>
              </a:lnSpc>
            </a:pPr>
            <a:endParaRPr lang="en-US" sz="1200" b="1" dirty="0">
              <a:latin typeface="Arial" charset="0"/>
            </a:endParaRPr>
          </a:p>
          <a:p>
            <a:pPr eaLnBrk="1" hangingPunct="1">
              <a:lnSpc>
                <a:spcPct val="80000"/>
              </a:lnSpc>
            </a:pPr>
            <a:r>
              <a:rPr lang="en-US" sz="2400" b="1" dirty="0">
                <a:latin typeface="Arial" charset="0"/>
              </a:rPr>
              <a:t>Help taxpayers understand assessments</a:t>
            </a:r>
          </a:p>
          <a:p>
            <a:pPr eaLnBrk="1" hangingPunct="1">
              <a:lnSpc>
                <a:spcPct val="80000"/>
              </a:lnSpc>
            </a:pPr>
            <a:endParaRPr lang="en-US" sz="1200" b="1" dirty="0">
              <a:latin typeface="Arial" charset="0"/>
            </a:endParaRPr>
          </a:p>
          <a:p>
            <a:pPr eaLnBrk="1" hangingPunct="1">
              <a:lnSpc>
                <a:spcPct val="80000"/>
              </a:lnSpc>
            </a:pPr>
            <a:r>
              <a:rPr lang="en-US" sz="2400" b="1" dirty="0">
                <a:latin typeface="Arial" charset="0"/>
              </a:rPr>
              <a:t>Work with the county, state, and contractors to ensure assessments are fair</a:t>
            </a:r>
          </a:p>
          <a:p>
            <a:pPr eaLnBrk="1" hangingPunct="1">
              <a:lnSpc>
                <a:spcPct val="80000"/>
              </a:lnSpc>
              <a:buFont typeface="Wingdings" pitchFamily="2" charset="2"/>
              <a:buNone/>
            </a:pPr>
            <a:endParaRPr lang="en-US" sz="1200" b="1" dirty="0">
              <a:latin typeface="Arial" charset="0"/>
            </a:endParaRPr>
          </a:p>
          <a:p>
            <a:pPr eaLnBrk="1" hangingPunct="1">
              <a:lnSpc>
                <a:spcPct val="80000"/>
              </a:lnSpc>
            </a:pPr>
            <a:r>
              <a:rPr lang="en-US" sz="2400" b="1" dirty="0">
                <a:latin typeface="Arial" charset="0"/>
              </a:rPr>
              <a:t>Process exemptions, such as STAR, Senior Citizens, Agriculture,</a:t>
            </a:r>
            <a:r>
              <a:rPr lang="en-US" b="1" dirty="0"/>
              <a:t> </a:t>
            </a:r>
            <a:r>
              <a:rPr lang="en-US" sz="2400" b="1" dirty="0">
                <a:latin typeface="Arial" charset="0"/>
              </a:rPr>
              <a:t>and Veterans</a:t>
            </a:r>
          </a:p>
          <a:p>
            <a:pPr eaLnBrk="1" hangingPunct="1">
              <a:lnSpc>
                <a:spcPct val="80000"/>
              </a:lnSpc>
              <a:buFont typeface="Wingdings" pitchFamily="2" charset="2"/>
              <a:buNone/>
            </a:pPr>
            <a:endParaRPr lang="en-US" sz="1200" b="1" dirty="0">
              <a:latin typeface="Arial" charset="0"/>
            </a:endParaRPr>
          </a:p>
          <a:p>
            <a:pPr eaLnBrk="1" hangingPunct="1">
              <a:lnSpc>
                <a:spcPct val="80000"/>
              </a:lnSpc>
            </a:pPr>
            <a:r>
              <a:rPr lang="en-US" sz="2400" b="1" dirty="0">
                <a:latin typeface="Arial" charset="0"/>
              </a:rPr>
              <a:t>Maintain the assessment roll and related data using computerized software</a:t>
            </a:r>
          </a:p>
        </p:txBody>
      </p:sp>
    </p:spTree>
  </p:cSld>
  <p:clrMapOvr>
    <a:masterClrMapping/>
  </p:clrMapOvr>
  <p:transition>
    <p:strips dir="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2">
                    <a:lumMod val="75000"/>
                  </a:schemeClr>
                </a:solidFill>
              </a:rPr>
              <a:t>Agricultural Assessment Renewal</a:t>
            </a: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3332" y="1600200"/>
            <a:ext cx="34973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517768"/>
      </p:ext>
    </p:extLst>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tx2">
                    <a:lumMod val="60000"/>
                    <a:lumOff val="40000"/>
                  </a:schemeClr>
                </a:solidFill>
              </a:rPr>
              <a:t>Agricultural Assessment Lease Agreement</a:t>
            </a:r>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3332" y="1600200"/>
            <a:ext cx="34973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755009"/>
      </p:ext>
    </p:extLst>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idx="1"/>
          </p:nvPr>
        </p:nvSpPr>
        <p:spPr>
          <a:xfrm>
            <a:off x="533400" y="2133600"/>
            <a:ext cx="8421688" cy="3998913"/>
          </a:xfrm>
        </p:spPr>
        <p:txBody>
          <a:bodyPr/>
          <a:lstStyle/>
          <a:p>
            <a:pPr eaLnBrk="1" hangingPunct="1">
              <a:buFont typeface="Wingdings" pitchFamily="2" charset="2"/>
              <a:buNone/>
            </a:pPr>
            <a:r>
              <a:rPr lang="en-US" sz="4000"/>
              <a:t>  Although assessments play an integral part of tax calculation, the amount of </a:t>
            </a:r>
            <a:r>
              <a:rPr lang="en-US" sz="4000" u="sng"/>
              <a:t>the tax levy</a:t>
            </a:r>
            <a:r>
              <a:rPr lang="en-US" sz="4000"/>
              <a:t> is the </a:t>
            </a:r>
            <a:r>
              <a:rPr lang="en-US" sz="4000" u="sng"/>
              <a:t>controlling factor</a:t>
            </a:r>
            <a:r>
              <a:rPr lang="en-US" sz="4000"/>
              <a:t> in the amount of taxes we all pay.</a:t>
            </a:r>
          </a:p>
        </p:txBody>
      </p:sp>
      <p:sp>
        <p:nvSpPr>
          <p:cNvPr id="24578" name="Text Box 3"/>
          <p:cNvSpPr txBox="1">
            <a:spLocks noChangeArrowheads="1"/>
          </p:cNvSpPr>
          <p:nvPr/>
        </p:nvSpPr>
        <p:spPr bwMode="auto">
          <a:xfrm>
            <a:off x="1828800" y="381000"/>
            <a:ext cx="5775325" cy="762000"/>
          </a:xfrm>
          <a:prstGeom prst="rect">
            <a:avLst/>
          </a:prstGeom>
          <a:noFill/>
          <a:ln w="9525">
            <a:noFill/>
            <a:miter lim="800000"/>
            <a:headEnd/>
            <a:tailEnd/>
          </a:ln>
        </p:spPr>
        <p:txBody>
          <a:bodyPr wrap="none">
            <a:spAutoFit/>
          </a:bodyPr>
          <a:lstStyle/>
          <a:p>
            <a:pPr eaLnBrk="0" hangingPunct="0"/>
            <a:r>
              <a:rPr lang="en-US" sz="4400"/>
              <a:t>Assessment and Taxes</a:t>
            </a:r>
          </a:p>
        </p:txBody>
      </p:sp>
    </p:spTree>
  </p:cSld>
  <p:clrMapOvr>
    <a:masterClrMapping/>
  </p:clrMapOvr>
  <p:transition>
    <p:strips dir="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nvSpPr>
        <p:spPr bwMode="auto">
          <a:xfrm>
            <a:off x="304800" y="1524000"/>
            <a:ext cx="8610600" cy="4724400"/>
          </a:xfrm>
          <a:prstGeom prst="rect">
            <a:avLst/>
          </a:prstGeom>
          <a:noFill/>
          <a:ln w="12700">
            <a:solidFill>
              <a:schemeClr val="tx1"/>
            </a:solidFill>
            <a:miter lim="800000"/>
            <a:headEnd/>
            <a:tailEnd/>
          </a:ln>
        </p:spPr>
        <p:txBody>
          <a:bodyPr wrap="none" anchor="ctr"/>
          <a:lstStyle/>
          <a:p>
            <a:pPr eaLnBrk="0" hangingPunct="0"/>
            <a:endParaRPr lang="en-US"/>
          </a:p>
        </p:txBody>
      </p:sp>
      <p:sp>
        <p:nvSpPr>
          <p:cNvPr id="2054" name="Rectangle 3"/>
          <p:cNvSpPr>
            <a:spLocks noGrp="1" noChangeArrowheads="1"/>
          </p:cNvSpPr>
          <p:nvPr>
            <p:ph type="title"/>
          </p:nvPr>
        </p:nvSpPr>
        <p:spPr>
          <a:xfrm>
            <a:off x="1219200" y="457200"/>
            <a:ext cx="7620000" cy="533400"/>
          </a:xfrm>
        </p:spPr>
        <p:txBody>
          <a:bodyPr/>
          <a:lstStyle/>
          <a:p>
            <a:pPr eaLnBrk="1" hangingPunct="1">
              <a:lnSpc>
                <a:spcPct val="90000"/>
              </a:lnSpc>
            </a:pPr>
            <a:r>
              <a:rPr lang="en-US" sz="2600" b="1">
                <a:solidFill>
                  <a:srgbClr val="0070C0"/>
                </a:solidFill>
                <a:latin typeface="Arial" charset="0"/>
              </a:rPr>
              <a:t>WHERE THE REAL PROPERTY TAX GOES</a:t>
            </a:r>
          </a:p>
        </p:txBody>
      </p:sp>
      <p:sp>
        <p:nvSpPr>
          <p:cNvPr id="2061" name="Line 16"/>
          <p:cNvSpPr>
            <a:spLocks noChangeShapeType="1"/>
          </p:cNvSpPr>
          <p:nvPr/>
        </p:nvSpPr>
        <p:spPr bwMode="auto">
          <a:xfrm>
            <a:off x="1447800" y="2133600"/>
            <a:ext cx="5943600" cy="0"/>
          </a:xfrm>
          <a:prstGeom prst="line">
            <a:avLst/>
          </a:prstGeom>
          <a:noFill/>
          <a:ln w="9525">
            <a:solidFill>
              <a:schemeClr val="tx1"/>
            </a:solidFill>
            <a:round/>
            <a:headEnd/>
            <a:tailEnd/>
          </a:ln>
        </p:spPr>
        <p:txBody>
          <a:bodyPr/>
          <a:lstStyle/>
          <a:p>
            <a:endParaRPr lang="en-US"/>
          </a:p>
        </p:txBody>
      </p:sp>
      <p:sp>
        <p:nvSpPr>
          <p:cNvPr id="2068" name="Text Box 23"/>
          <p:cNvSpPr txBox="1">
            <a:spLocks noChangeArrowheads="1"/>
          </p:cNvSpPr>
          <p:nvPr/>
        </p:nvSpPr>
        <p:spPr bwMode="auto">
          <a:xfrm>
            <a:off x="304800" y="1033462"/>
            <a:ext cx="8610600" cy="338554"/>
          </a:xfrm>
          <a:prstGeom prst="rect">
            <a:avLst/>
          </a:prstGeom>
          <a:noFill/>
          <a:ln w="9525">
            <a:noFill/>
            <a:miter lim="800000"/>
            <a:headEnd/>
            <a:tailEnd/>
          </a:ln>
        </p:spPr>
        <p:txBody>
          <a:bodyPr wrap="square">
            <a:spAutoFit/>
          </a:bodyPr>
          <a:lstStyle/>
          <a:p>
            <a:pPr algn="ctr" eaLnBrk="0" hangingPunct="0"/>
            <a:r>
              <a:rPr lang="en-US" sz="1600" b="1" dirty="0">
                <a:latin typeface="Arial" charset="0"/>
              </a:rPr>
              <a:t>(Newstead Tax Rates from 2019-2020)</a:t>
            </a:r>
          </a:p>
        </p:txBody>
      </p:sp>
      <p:graphicFrame>
        <p:nvGraphicFramePr>
          <p:cNvPr id="22" name="Chart 21"/>
          <p:cNvGraphicFramePr>
            <a:graphicFrameLocks/>
          </p:cNvGraphicFramePr>
          <p:nvPr>
            <p:extLst>
              <p:ext uri="{D42A27DB-BD31-4B8C-83A1-F6EECF244321}">
                <p14:modId xmlns:p14="http://schemas.microsoft.com/office/powerpoint/2010/main" val="4028267766"/>
              </p:ext>
            </p:extLst>
          </p:nvPr>
        </p:nvGraphicFramePr>
        <p:xfrm>
          <a:off x="190501" y="1752600"/>
          <a:ext cx="4419599" cy="4648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p:cNvGraphicFramePr>
            <a:graphicFrameLocks/>
          </p:cNvGraphicFramePr>
          <p:nvPr>
            <p:extLst>
              <p:ext uri="{D42A27DB-BD31-4B8C-83A1-F6EECF244321}">
                <p14:modId xmlns:p14="http://schemas.microsoft.com/office/powerpoint/2010/main" val="3812059388"/>
              </p:ext>
            </p:extLst>
          </p:nvPr>
        </p:nvGraphicFramePr>
        <p:xfrm>
          <a:off x="4610100" y="1532238"/>
          <a:ext cx="4128186" cy="472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818138789"/>
              </p:ext>
            </p:extLst>
          </p:nvPr>
        </p:nvGraphicFramePr>
        <p:xfrm>
          <a:off x="1828800" y="1828800"/>
          <a:ext cx="5486400" cy="3200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09600" y="2133600"/>
            <a:ext cx="7772400" cy="4114800"/>
          </a:xfrm>
        </p:spPr>
        <p:txBody>
          <a:bodyPr/>
          <a:lstStyle/>
          <a:p>
            <a:pPr algn="ctr" eaLnBrk="1" hangingPunct="1">
              <a:buFont typeface="Wingdings" pitchFamily="2" charset="2"/>
              <a:buNone/>
            </a:pPr>
            <a:r>
              <a:rPr lang="en-US" sz="6000" dirty="0">
                <a:solidFill>
                  <a:schemeClr val="folHlink"/>
                </a:solidFill>
              </a:rPr>
              <a:t>So why</a:t>
            </a:r>
          </a:p>
          <a:p>
            <a:pPr algn="ctr" eaLnBrk="1" hangingPunct="1">
              <a:buFont typeface="Wingdings" pitchFamily="2" charset="2"/>
              <a:buNone/>
            </a:pPr>
            <a:r>
              <a:rPr lang="en-US" sz="6000" dirty="0">
                <a:solidFill>
                  <a:schemeClr val="folHlink"/>
                </a:solidFill>
              </a:rPr>
              <a:t> do we need</a:t>
            </a:r>
          </a:p>
          <a:p>
            <a:pPr algn="ctr" eaLnBrk="1" hangingPunct="1">
              <a:buFont typeface="Wingdings" pitchFamily="2" charset="2"/>
              <a:buNone/>
            </a:pPr>
            <a:r>
              <a:rPr lang="en-US" sz="6000" dirty="0">
                <a:solidFill>
                  <a:schemeClr val="folHlink"/>
                </a:solidFill>
              </a:rPr>
              <a:t>reassessments?</a:t>
            </a:r>
          </a:p>
        </p:txBody>
      </p:sp>
      <p:sp>
        <p:nvSpPr>
          <p:cNvPr id="27650" name="Text Box 4"/>
          <p:cNvSpPr txBox="1">
            <a:spLocks noChangeArrowheads="1"/>
          </p:cNvSpPr>
          <p:nvPr/>
        </p:nvSpPr>
        <p:spPr bwMode="auto">
          <a:xfrm>
            <a:off x="1600200" y="381000"/>
            <a:ext cx="6096000" cy="1006475"/>
          </a:xfrm>
          <a:prstGeom prst="rect">
            <a:avLst/>
          </a:prstGeom>
          <a:noFill/>
          <a:ln w="9525">
            <a:noFill/>
            <a:miter lim="800000"/>
            <a:headEnd/>
            <a:tailEnd/>
          </a:ln>
        </p:spPr>
        <p:txBody>
          <a:bodyPr wrap="square">
            <a:spAutoFit/>
          </a:bodyPr>
          <a:lstStyle/>
          <a:p>
            <a:pPr algn="ctr" eaLnBrk="0" hangingPunct="0"/>
            <a:r>
              <a:rPr lang="en-US" sz="6000" dirty="0"/>
              <a:t>Reassessment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t>EQUITY is the GOAL</a:t>
            </a:r>
          </a:p>
        </p:txBody>
      </p:sp>
      <p:sp>
        <p:nvSpPr>
          <p:cNvPr id="28674" name="Rectangle 3"/>
          <p:cNvSpPr>
            <a:spLocks noGrp="1" noChangeArrowheads="1"/>
          </p:cNvSpPr>
          <p:nvPr>
            <p:ph idx="1"/>
          </p:nvPr>
        </p:nvSpPr>
        <p:spPr>
          <a:xfrm>
            <a:off x="381000" y="1752600"/>
            <a:ext cx="8153400" cy="4114800"/>
          </a:xfrm>
        </p:spPr>
        <p:txBody>
          <a:bodyPr/>
          <a:lstStyle/>
          <a:p>
            <a:pPr algn="ctr" eaLnBrk="1" hangingPunct="1">
              <a:lnSpc>
                <a:spcPct val="90000"/>
              </a:lnSpc>
              <a:buFont typeface="Wingdings" pitchFamily="2" charset="2"/>
              <a:buNone/>
            </a:pPr>
            <a:endParaRPr lang="en-US" sz="3600"/>
          </a:p>
          <a:p>
            <a:pPr algn="ctr" eaLnBrk="1" hangingPunct="1">
              <a:lnSpc>
                <a:spcPct val="90000"/>
              </a:lnSpc>
              <a:buFont typeface="Wingdings" pitchFamily="2" charset="2"/>
              <a:buNone/>
            </a:pPr>
            <a:endParaRPr lang="en-US"/>
          </a:p>
          <a:p>
            <a:pPr algn="ctr" eaLnBrk="1" hangingPunct="1">
              <a:lnSpc>
                <a:spcPct val="90000"/>
              </a:lnSpc>
              <a:buFont typeface="Wingdings" pitchFamily="2" charset="2"/>
              <a:buNone/>
            </a:pPr>
            <a:r>
              <a:rPr lang="en-US" sz="3600"/>
              <a:t>When assessment equity exists, it ensures that the tax burden is distributed equally and fairly among </a:t>
            </a:r>
            <a:r>
              <a:rPr lang="en-US" sz="3600" u="sng"/>
              <a:t>ALL</a:t>
            </a:r>
            <a:r>
              <a:rPr lang="en-US" sz="3600"/>
              <a:t> taxpayers.</a:t>
            </a: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b="1">
                <a:solidFill>
                  <a:schemeClr val="hlink"/>
                </a:solidFill>
              </a:rPr>
              <a:t>New York State Assessment Standard</a:t>
            </a:r>
          </a:p>
        </p:txBody>
      </p:sp>
      <p:sp>
        <p:nvSpPr>
          <p:cNvPr id="29698" name="Rectangle 3"/>
          <p:cNvSpPr>
            <a:spLocks noGrp="1" noChangeArrowheads="1"/>
          </p:cNvSpPr>
          <p:nvPr>
            <p:ph idx="1"/>
          </p:nvPr>
        </p:nvSpPr>
        <p:spPr>
          <a:xfrm>
            <a:off x="762000" y="1828800"/>
            <a:ext cx="8193088" cy="5029200"/>
          </a:xfrm>
        </p:spPr>
        <p:txBody>
          <a:bodyPr/>
          <a:lstStyle/>
          <a:p>
            <a:pPr eaLnBrk="1" hangingPunct="1">
              <a:lnSpc>
                <a:spcPct val="90000"/>
              </a:lnSpc>
            </a:pPr>
            <a:r>
              <a:rPr lang="en-US" sz="2800"/>
              <a:t>The "Assessment Standard" (RPTL 305): "all real property in each assessing unit shall be assessed at a uniform percentage of value“</a:t>
            </a:r>
          </a:p>
          <a:p>
            <a:pPr eaLnBrk="1" hangingPunct="1">
              <a:lnSpc>
                <a:spcPct val="90000"/>
              </a:lnSpc>
            </a:pPr>
            <a:endParaRPr lang="en-US" sz="2800">
              <a:solidFill>
                <a:schemeClr val="tx2"/>
              </a:solidFill>
            </a:endParaRPr>
          </a:p>
          <a:p>
            <a:pPr lvl="1" eaLnBrk="1" hangingPunct="1">
              <a:lnSpc>
                <a:spcPct val="90000"/>
              </a:lnSpc>
            </a:pPr>
            <a:r>
              <a:rPr lang="en-US" sz="2500">
                <a:solidFill>
                  <a:schemeClr val="folHlink"/>
                </a:solidFill>
              </a:rPr>
              <a:t>"value" is defined as "market value" - the most probable sale price, in a competitive and open market, between a willing and knowledgeable buyer and seller, made without duress to either party	</a:t>
            </a:r>
          </a:p>
          <a:p>
            <a:pPr lvl="1" eaLnBrk="1" hangingPunct="1">
              <a:lnSpc>
                <a:spcPct val="90000"/>
              </a:lnSpc>
            </a:pPr>
            <a:endParaRPr lang="en-US" sz="2500">
              <a:solidFill>
                <a:schemeClr val="folHlink"/>
              </a:solidFill>
            </a:endParaRPr>
          </a:p>
          <a:p>
            <a:pPr lvl="1" eaLnBrk="1" hangingPunct="1">
              <a:lnSpc>
                <a:spcPct val="90000"/>
              </a:lnSpc>
            </a:pPr>
            <a:r>
              <a:rPr lang="en-US" sz="2500">
                <a:solidFill>
                  <a:schemeClr val="folHlink"/>
                </a:solidFill>
              </a:rPr>
              <a:t>tax bills must display the municipality's uniform percentage and the parcel's market value</a:t>
            </a:r>
          </a:p>
          <a:p>
            <a:pPr eaLnBrk="1" hangingPunct="1">
              <a:lnSpc>
                <a:spcPct val="90000"/>
              </a:lnSpc>
            </a:pPr>
            <a:endParaRPr lang="en-US" sz="2500">
              <a:solidFill>
                <a:schemeClr val="folHlink"/>
              </a:solidFill>
            </a:endParaRPr>
          </a:p>
        </p:txBody>
      </p:sp>
    </p:spTree>
  </p:cSld>
  <p:clrMapOvr>
    <a:masterClrMapping/>
  </p:clrMapOvr>
  <p:transition>
    <p:wheel spokes="2"/>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2074</TotalTime>
  <Words>1216</Words>
  <Application>Microsoft Office PowerPoint</Application>
  <PresentationFormat>On-screen Show (4:3)</PresentationFormat>
  <Paragraphs>191</Paragraphs>
  <Slides>41</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Calibri</vt:lpstr>
      <vt:lpstr>Tahoma</vt:lpstr>
      <vt:lpstr>Times New Roman</vt:lpstr>
      <vt:lpstr>Wingdings</vt:lpstr>
      <vt:lpstr>Office Theme</vt:lpstr>
      <vt:lpstr>Drawing</vt:lpstr>
      <vt:lpstr>PowerPoint Presentation</vt:lpstr>
      <vt:lpstr>Reassessment  (Section 102 RPTL)</vt:lpstr>
      <vt:lpstr>Who is responsible for assessments and who is responsible for taxes?</vt:lpstr>
      <vt:lpstr>The Job of the Assessor</vt:lpstr>
      <vt:lpstr>PowerPoint Presentation</vt:lpstr>
      <vt:lpstr>WHERE THE REAL PROPERTY TAX GOES</vt:lpstr>
      <vt:lpstr>PowerPoint Presentation</vt:lpstr>
      <vt:lpstr>EQUITY is the GOAL</vt:lpstr>
      <vt:lpstr>New York State Assessment Standard</vt:lpstr>
      <vt:lpstr>New York State Equalization Rate</vt:lpstr>
      <vt:lpstr>Why Does Equity &amp;Uniform Assessing Matter?</vt:lpstr>
      <vt:lpstr>PowerPoint Presentation</vt:lpstr>
      <vt:lpstr>PowerPoint Presentation</vt:lpstr>
      <vt:lpstr>Things to keep in mind regarding property values &amp; equity. . .</vt:lpstr>
      <vt:lpstr>PowerPoint Presentation</vt:lpstr>
      <vt:lpstr>How Is Market Value Determined?</vt:lpstr>
      <vt:lpstr>What Drives Market Value?</vt:lpstr>
      <vt:lpstr>What Drives Market Value?</vt:lpstr>
      <vt:lpstr>Reassessment - What It Does</vt:lpstr>
      <vt:lpstr>Reassessment - What It Does Not Do</vt:lpstr>
      <vt:lpstr>The Property Tax</vt:lpstr>
      <vt:lpstr>The Property Tax</vt:lpstr>
      <vt:lpstr>The Property Tax</vt:lpstr>
      <vt:lpstr>Reassessment Process</vt:lpstr>
      <vt:lpstr>Assessment Change Notice</vt:lpstr>
      <vt:lpstr>Informal Assessment Meeting</vt:lpstr>
      <vt:lpstr>Informal Assessment Meeting</vt:lpstr>
      <vt:lpstr>Informal Assessment Meeting</vt:lpstr>
      <vt:lpstr>Informal Assessment Meeting</vt:lpstr>
      <vt:lpstr>Formal Review Process</vt:lpstr>
      <vt:lpstr>When looking at your updated assessment, a good question to ask yourself . . .</vt:lpstr>
      <vt:lpstr>If You Would Like More Information:</vt:lpstr>
      <vt:lpstr>PowerPoint Presentation</vt:lpstr>
      <vt:lpstr>What is Agricultural Assessment Anyway???</vt:lpstr>
      <vt:lpstr>Agricultural Assessment Values 2020</vt:lpstr>
      <vt:lpstr>2019 Agricultural Assessment Values</vt:lpstr>
      <vt:lpstr>Soil Sheet Calculation on RPS</vt:lpstr>
      <vt:lpstr>Examples</vt:lpstr>
      <vt:lpstr>Agricultural Assessment Application</vt:lpstr>
      <vt:lpstr>Agricultural Assessment Renewal</vt:lpstr>
      <vt:lpstr>Agricultural Assessment Lease Agreement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Bristol Revaluation Project Public Meeting</dc:title>
  <dc:creator>Jamie Johnson</dc:creator>
  <cp:lastModifiedBy>Tina McQuillen</cp:lastModifiedBy>
  <cp:revision>234</cp:revision>
  <cp:lastPrinted>2020-02-25T20:49:50Z</cp:lastPrinted>
  <dcterms:created xsi:type="dcterms:W3CDTF">2004-08-19T01:14:46Z</dcterms:created>
  <dcterms:modified xsi:type="dcterms:W3CDTF">2020-02-25T20:50:45Z</dcterms:modified>
</cp:coreProperties>
</file>